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78" r:id="rId3"/>
    <p:sldId id="287" r:id="rId4"/>
    <p:sldId id="275" r:id="rId5"/>
    <p:sldId id="267" r:id="rId6"/>
    <p:sldId id="280" r:id="rId7"/>
    <p:sldId id="268" r:id="rId8"/>
    <p:sldId id="261" r:id="rId9"/>
    <p:sldId id="266" r:id="rId10"/>
    <p:sldId id="257" r:id="rId11"/>
    <p:sldId id="263" r:id="rId12"/>
    <p:sldId id="262" r:id="rId13"/>
    <p:sldId id="279" r:id="rId14"/>
    <p:sldId id="269" r:id="rId15"/>
    <p:sldId id="339" r:id="rId16"/>
    <p:sldId id="265" r:id="rId17"/>
    <p:sldId id="260" r:id="rId18"/>
    <p:sldId id="276" r:id="rId19"/>
    <p:sldId id="277" r:id="rId20"/>
    <p:sldId id="274" r:id="rId21"/>
    <p:sldId id="258" r:id="rId22"/>
    <p:sldId id="337" r:id="rId23"/>
    <p:sldId id="291" r:id="rId24"/>
    <p:sldId id="292" r:id="rId25"/>
    <p:sldId id="283" r:id="rId26"/>
    <p:sldId id="282" r:id="rId27"/>
    <p:sldId id="285" r:id="rId28"/>
    <p:sldId id="281" r:id="rId29"/>
    <p:sldId id="284" r:id="rId30"/>
    <p:sldId id="286" r:id="rId31"/>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53"/>
  </p:normalViewPr>
  <p:slideViewPr>
    <p:cSldViewPr snapToGrid="0" snapToObjects="1">
      <p:cViewPr varScale="1">
        <p:scale>
          <a:sx n="112" d="100"/>
          <a:sy n="112"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ata6.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hyperlink" Target="mailto:afainstein@gmail.com" TargetMode="Externa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diagrams/_rels/drawing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9.sv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8.png"/><Relationship Id="rId5" Type="http://schemas.openxmlformats.org/officeDocument/2006/relationships/hyperlink" Target="mailto:afainstein@gmail.com" TargetMode="External"/><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531482-DBCD-40F6-A326-9D2D3DD2EA3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4E70075-F24C-4200-8015-12FFE4DADE7C}">
      <dgm:prSet/>
      <dgm:spPr/>
      <dgm:t>
        <a:bodyPr/>
        <a:lstStyle/>
        <a:p>
          <a:r>
            <a:rPr lang="es-AR"/>
            <a:t>El efecto de transmisión de la experiencia de lo inconsciente, sólo puede evaluarse, a posteriori, en las respectivas prácticas del analista.</a:t>
          </a:r>
          <a:endParaRPr lang="en-US"/>
        </a:p>
      </dgm:t>
    </dgm:pt>
    <dgm:pt modelId="{0ED6197A-0F40-475F-B514-D9A95BE6EC3E}" type="parTrans" cxnId="{99EF00BA-8E2D-4977-956B-C172632EB12A}">
      <dgm:prSet/>
      <dgm:spPr/>
      <dgm:t>
        <a:bodyPr/>
        <a:lstStyle/>
        <a:p>
          <a:endParaRPr lang="en-US"/>
        </a:p>
      </dgm:t>
    </dgm:pt>
    <dgm:pt modelId="{A448BD40-C7B5-4E44-A871-08C5FEE51025}" type="sibTrans" cxnId="{99EF00BA-8E2D-4977-956B-C172632EB12A}">
      <dgm:prSet/>
      <dgm:spPr/>
      <dgm:t>
        <a:bodyPr/>
        <a:lstStyle/>
        <a:p>
          <a:endParaRPr lang="en-US"/>
        </a:p>
      </dgm:t>
    </dgm:pt>
    <dgm:pt modelId="{31A83224-F1D1-44A1-BAE6-059FC70C886A}">
      <dgm:prSet/>
      <dgm:spPr/>
      <dgm:t>
        <a:bodyPr/>
        <a:lstStyle/>
        <a:p>
          <a:r>
            <a:rPr lang="es-AR"/>
            <a:t>Resulta en buena parte  </a:t>
          </a:r>
          <a:r>
            <a:rPr lang="es-AR" i="1"/>
            <a:t>“de los malentendidos y residuos transferenciales habitualmente reprimidos por la institución”.</a:t>
          </a:r>
          <a:endParaRPr lang="en-US"/>
        </a:p>
      </dgm:t>
    </dgm:pt>
    <dgm:pt modelId="{FF7087BC-6B50-49F9-A0CB-B7DBF91477CD}" type="parTrans" cxnId="{C643CCC1-8167-40F2-BCC1-AC79ECE4903A}">
      <dgm:prSet/>
      <dgm:spPr/>
      <dgm:t>
        <a:bodyPr/>
        <a:lstStyle/>
        <a:p>
          <a:endParaRPr lang="en-US"/>
        </a:p>
      </dgm:t>
    </dgm:pt>
    <dgm:pt modelId="{2BFAF8C7-AE9C-4FB5-B728-5E93A009A026}" type="sibTrans" cxnId="{C643CCC1-8167-40F2-BCC1-AC79ECE4903A}">
      <dgm:prSet/>
      <dgm:spPr/>
      <dgm:t>
        <a:bodyPr/>
        <a:lstStyle/>
        <a:p>
          <a:endParaRPr lang="en-US"/>
        </a:p>
      </dgm:t>
    </dgm:pt>
    <dgm:pt modelId="{EE99E28F-5CF2-914E-A77B-7C90B2D0B131}" type="pres">
      <dgm:prSet presAssocID="{13531482-DBCD-40F6-A326-9D2D3DD2EA36}" presName="linear" presStyleCnt="0">
        <dgm:presLayoutVars>
          <dgm:animLvl val="lvl"/>
          <dgm:resizeHandles val="exact"/>
        </dgm:presLayoutVars>
      </dgm:prSet>
      <dgm:spPr/>
    </dgm:pt>
    <dgm:pt modelId="{05A72A6A-27EF-3641-BE70-5887DE4253A8}" type="pres">
      <dgm:prSet presAssocID="{D4E70075-F24C-4200-8015-12FFE4DADE7C}" presName="parentText" presStyleLbl="node1" presStyleIdx="0" presStyleCnt="2">
        <dgm:presLayoutVars>
          <dgm:chMax val="0"/>
          <dgm:bulletEnabled val="1"/>
        </dgm:presLayoutVars>
      </dgm:prSet>
      <dgm:spPr/>
    </dgm:pt>
    <dgm:pt modelId="{97EA7469-B13F-C849-BFD8-8A2091ACFE80}" type="pres">
      <dgm:prSet presAssocID="{A448BD40-C7B5-4E44-A871-08C5FEE51025}" presName="spacer" presStyleCnt="0"/>
      <dgm:spPr/>
    </dgm:pt>
    <dgm:pt modelId="{18AA7898-FEDF-E544-924C-69C826027E2D}" type="pres">
      <dgm:prSet presAssocID="{31A83224-F1D1-44A1-BAE6-059FC70C886A}" presName="parentText" presStyleLbl="node1" presStyleIdx="1" presStyleCnt="2">
        <dgm:presLayoutVars>
          <dgm:chMax val="0"/>
          <dgm:bulletEnabled val="1"/>
        </dgm:presLayoutVars>
      </dgm:prSet>
      <dgm:spPr/>
    </dgm:pt>
  </dgm:ptLst>
  <dgm:cxnLst>
    <dgm:cxn modelId="{63E69004-37C4-E541-BB3E-BD3FBF4E1306}" type="presOf" srcId="{13531482-DBCD-40F6-A326-9D2D3DD2EA36}" destId="{EE99E28F-5CF2-914E-A77B-7C90B2D0B131}" srcOrd="0" destOrd="0" presId="urn:microsoft.com/office/officeart/2005/8/layout/vList2"/>
    <dgm:cxn modelId="{5FF063A9-F7F3-6341-ACF2-453C8CCC4069}" type="presOf" srcId="{31A83224-F1D1-44A1-BAE6-059FC70C886A}" destId="{18AA7898-FEDF-E544-924C-69C826027E2D}" srcOrd="0" destOrd="0" presId="urn:microsoft.com/office/officeart/2005/8/layout/vList2"/>
    <dgm:cxn modelId="{7961C7B6-BAC3-5B43-88D2-5F68A16A2B06}" type="presOf" srcId="{D4E70075-F24C-4200-8015-12FFE4DADE7C}" destId="{05A72A6A-27EF-3641-BE70-5887DE4253A8}" srcOrd="0" destOrd="0" presId="urn:microsoft.com/office/officeart/2005/8/layout/vList2"/>
    <dgm:cxn modelId="{99EF00BA-8E2D-4977-956B-C172632EB12A}" srcId="{13531482-DBCD-40F6-A326-9D2D3DD2EA36}" destId="{D4E70075-F24C-4200-8015-12FFE4DADE7C}" srcOrd="0" destOrd="0" parTransId="{0ED6197A-0F40-475F-B514-D9A95BE6EC3E}" sibTransId="{A448BD40-C7B5-4E44-A871-08C5FEE51025}"/>
    <dgm:cxn modelId="{C643CCC1-8167-40F2-BCC1-AC79ECE4903A}" srcId="{13531482-DBCD-40F6-A326-9D2D3DD2EA36}" destId="{31A83224-F1D1-44A1-BAE6-059FC70C886A}" srcOrd="1" destOrd="0" parTransId="{FF7087BC-6B50-49F9-A0CB-B7DBF91477CD}" sibTransId="{2BFAF8C7-AE9C-4FB5-B728-5E93A009A026}"/>
    <dgm:cxn modelId="{F198881A-8ABC-A64E-9017-267BE5D21DA2}" type="presParOf" srcId="{EE99E28F-5CF2-914E-A77B-7C90B2D0B131}" destId="{05A72A6A-27EF-3641-BE70-5887DE4253A8}" srcOrd="0" destOrd="0" presId="urn:microsoft.com/office/officeart/2005/8/layout/vList2"/>
    <dgm:cxn modelId="{697D8018-2BFA-D449-8917-54DEFC29CED0}" type="presParOf" srcId="{EE99E28F-5CF2-914E-A77B-7C90B2D0B131}" destId="{97EA7469-B13F-C849-BFD8-8A2091ACFE80}" srcOrd="1" destOrd="0" presId="urn:microsoft.com/office/officeart/2005/8/layout/vList2"/>
    <dgm:cxn modelId="{EC28E3AF-2089-074D-9B32-E7C7F7978282}" type="presParOf" srcId="{EE99E28F-5CF2-914E-A77B-7C90B2D0B131}" destId="{18AA7898-FEDF-E544-924C-69C826027E2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975ACB-5DF6-4964-99F6-AFCBF9BC2093}"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E70D32EF-8C29-4335-8BC9-9456F2E36BFC}">
      <dgm:prSet/>
      <dgm:spPr/>
      <dgm:t>
        <a:bodyPr/>
        <a:lstStyle/>
        <a:p>
          <a:r>
            <a:rPr lang="es-AR"/>
            <a:t>Identificación con la institución  a traves de sus analistas</a:t>
          </a:r>
          <a:endParaRPr lang="en-US"/>
        </a:p>
      </dgm:t>
    </dgm:pt>
    <dgm:pt modelId="{1A9C6404-B6C8-4F33-AA57-7D13A86D68A7}" type="parTrans" cxnId="{70AC5801-651D-4AAB-8D9A-89C8179482C9}">
      <dgm:prSet/>
      <dgm:spPr/>
      <dgm:t>
        <a:bodyPr/>
        <a:lstStyle/>
        <a:p>
          <a:endParaRPr lang="en-US"/>
        </a:p>
      </dgm:t>
    </dgm:pt>
    <dgm:pt modelId="{A4A3C45E-2632-4BC3-8480-2CD9022E28CA}" type="sibTrans" cxnId="{70AC5801-651D-4AAB-8D9A-89C8179482C9}">
      <dgm:prSet/>
      <dgm:spPr/>
      <dgm:t>
        <a:bodyPr/>
        <a:lstStyle/>
        <a:p>
          <a:endParaRPr lang="en-US"/>
        </a:p>
      </dgm:t>
    </dgm:pt>
    <dgm:pt modelId="{91801921-F95F-4EE1-96D8-F3FF3AEF3FD8}">
      <dgm:prSet/>
      <dgm:spPr/>
      <dgm:t>
        <a:bodyPr/>
        <a:lstStyle/>
        <a:p>
          <a:r>
            <a:rPr lang="es-AR"/>
            <a:t>Psicología de las Masas</a:t>
          </a:r>
          <a:endParaRPr lang="en-US"/>
        </a:p>
      </dgm:t>
    </dgm:pt>
    <dgm:pt modelId="{12EA661B-BD0D-4B6D-AB0B-81041DC23E87}" type="parTrans" cxnId="{606B4D2D-E09D-469D-B8E9-AB78289553A4}">
      <dgm:prSet/>
      <dgm:spPr/>
      <dgm:t>
        <a:bodyPr/>
        <a:lstStyle/>
        <a:p>
          <a:endParaRPr lang="en-US"/>
        </a:p>
      </dgm:t>
    </dgm:pt>
    <dgm:pt modelId="{22CA678B-0CD9-4F61-B9A5-CEF33CEA038E}" type="sibTrans" cxnId="{606B4D2D-E09D-469D-B8E9-AB78289553A4}">
      <dgm:prSet/>
      <dgm:spPr/>
      <dgm:t>
        <a:bodyPr/>
        <a:lstStyle/>
        <a:p>
          <a:endParaRPr lang="en-US"/>
        </a:p>
      </dgm:t>
    </dgm:pt>
    <dgm:pt modelId="{AB25AF18-815E-485C-80F6-178F5EB9205B}">
      <dgm:prSet/>
      <dgm:spPr/>
      <dgm:t>
        <a:bodyPr/>
        <a:lstStyle/>
        <a:p>
          <a:r>
            <a:rPr lang="es-AR"/>
            <a:t>Modelos de formación</a:t>
          </a:r>
          <a:endParaRPr lang="en-US"/>
        </a:p>
      </dgm:t>
    </dgm:pt>
    <dgm:pt modelId="{44FA1143-4E5D-411D-960B-A488B2286C5A}" type="parTrans" cxnId="{D44AC3F3-B337-4AC6-B23A-305F352CCFF5}">
      <dgm:prSet/>
      <dgm:spPr/>
      <dgm:t>
        <a:bodyPr/>
        <a:lstStyle/>
        <a:p>
          <a:endParaRPr lang="en-US"/>
        </a:p>
      </dgm:t>
    </dgm:pt>
    <dgm:pt modelId="{3FE46697-0D8F-49B3-A066-4C458B1AF795}" type="sibTrans" cxnId="{D44AC3F3-B337-4AC6-B23A-305F352CCFF5}">
      <dgm:prSet/>
      <dgm:spPr/>
      <dgm:t>
        <a:bodyPr/>
        <a:lstStyle/>
        <a:p>
          <a:endParaRPr lang="en-US"/>
        </a:p>
      </dgm:t>
    </dgm:pt>
    <dgm:pt modelId="{9BEB5CFA-7998-4E59-8D81-3D3F7F20611E}">
      <dgm:prSet/>
      <dgm:spPr/>
      <dgm:t>
        <a:bodyPr/>
        <a:lstStyle/>
        <a:p>
          <a:r>
            <a:rPr lang="es-AR"/>
            <a:t>Dispositivos que faciliten desidentificación </a:t>
          </a:r>
          <a:endParaRPr lang="en-US"/>
        </a:p>
      </dgm:t>
    </dgm:pt>
    <dgm:pt modelId="{03783F00-D711-4B7A-93BE-B3821D632892}" type="parTrans" cxnId="{AC330857-C097-4E9F-9EE2-A8752A42EEF0}">
      <dgm:prSet/>
      <dgm:spPr/>
      <dgm:t>
        <a:bodyPr/>
        <a:lstStyle/>
        <a:p>
          <a:endParaRPr lang="en-US"/>
        </a:p>
      </dgm:t>
    </dgm:pt>
    <dgm:pt modelId="{1ACE5834-E29F-4249-899E-3885FC639303}" type="sibTrans" cxnId="{AC330857-C097-4E9F-9EE2-A8752A42EEF0}">
      <dgm:prSet/>
      <dgm:spPr/>
      <dgm:t>
        <a:bodyPr/>
        <a:lstStyle/>
        <a:p>
          <a:endParaRPr lang="en-US"/>
        </a:p>
      </dgm:t>
    </dgm:pt>
    <dgm:pt modelId="{E6CF731E-34BA-C048-82D6-BE36E0D72426}" type="pres">
      <dgm:prSet presAssocID="{C7975ACB-5DF6-4964-99F6-AFCBF9BC2093}" presName="hierChild1" presStyleCnt="0">
        <dgm:presLayoutVars>
          <dgm:chPref val="1"/>
          <dgm:dir/>
          <dgm:animOne val="branch"/>
          <dgm:animLvl val="lvl"/>
          <dgm:resizeHandles/>
        </dgm:presLayoutVars>
      </dgm:prSet>
      <dgm:spPr/>
    </dgm:pt>
    <dgm:pt modelId="{62BA151C-4D3F-7D47-B392-AF3C6178C779}" type="pres">
      <dgm:prSet presAssocID="{E70D32EF-8C29-4335-8BC9-9456F2E36BFC}" presName="hierRoot1" presStyleCnt="0"/>
      <dgm:spPr/>
    </dgm:pt>
    <dgm:pt modelId="{BCF7C8F8-C92C-8C48-B8F3-9738E5547948}" type="pres">
      <dgm:prSet presAssocID="{E70D32EF-8C29-4335-8BC9-9456F2E36BFC}" presName="composite" presStyleCnt="0"/>
      <dgm:spPr/>
    </dgm:pt>
    <dgm:pt modelId="{A7CC0133-3265-A646-8C43-DE9ED6581A75}" type="pres">
      <dgm:prSet presAssocID="{E70D32EF-8C29-4335-8BC9-9456F2E36BFC}" presName="background" presStyleLbl="node0" presStyleIdx="0" presStyleCnt="4"/>
      <dgm:spPr/>
    </dgm:pt>
    <dgm:pt modelId="{9446E1EC-5834-2F4A-B313-BB2A788C40AE}" type="pres">
      <dgm:prSet presAssocID="{E70D32EF-8C29-4335-8BC9-9456F2E36BFC}" presName="text" presStyleLbl="fgAcc0" presStyleIdx="0" presStyleCnt="4">
        <dgm:presLayoutVars>
          <dgm:chPref val="3"/>
        </dgm:presLayoutVars>
      </dgm:prSet>
      <dgm:spPr/>
    </dgm:pt>
    <dgm:pt modelId="{23E26EFD-CD67-524B-9910-2296A599FCEE}" type="pres">
      <dgm:prSet presAssocID="{E70D32EF-8C29-4335-8BC9-9456F2E36BFC}" presName="hierChild2" presStyleCnt="0"/>
      <dgm:spPr/>
    </dgm:pt>
    <dgm:pt modelId="{5E2F5C51-19D7-F044-B3F0-E5DB6D40F1C6}" type="pres">
      <dgm:prSet presAssocID="{91801921-F95F-4EE1-96D8-F3FF3AEF3FD8}" presName="hierRoot1" presStyleCnt="0"/>
      <dgm:spPr/>
    </dgm:pt>
    <dgm:pt modelId="{93AF0287-6951-0D42-86CF-E8EC41C250DA}" type="pres">
      <dgm:prSet presAssocID="{91801921-F95F-4EE1-96D8-F3FF3AEF3FD8}" presName="composite" presStyleCnt="0"/>
      <dgm:spPr/>
    </dgm:pt>
    <dgm:pt modelId="{1244AECA-FE5E-C942-BC3E-3B89281A03AA}" type="pres">
      <dgm:prSet presAssocID="{91801921-F95F-4EE1-96D8-F3FF3AEF3FD8}" presName="background" presStyleLbl="node0" presStyleIdx="1" presStyleCnt="4"/>
      <dgm:spPr/>
    </dgm:pt>
    <dgm:pt modelId="{32DC04DF-A732-A046-AA87-3AF09CD421F4}" type="pres">
      <dgm:prSet presAssocID="{91801921-F95F-4EE1-96D8-F3FF3AEF3FD8}" presName="text" presStyleLbl="fgAcc0" presStyleIdx="1" presStyleCnt="4">
        <dgm:presLayoutVars>
          <dgm:chPref val="3"/>
        </dgm:presLayoutVars>
      </dgm:prSet>
      <dgm:spPr/>
    </dgm:pt>
    <dgm:pt modelId="{03BBF581-E679-604D-A698-D7469A781162}" type="pres">
      <dgm:prSet presAssocID="{91801921-F95F-4EE1-96D8-F3FF3AEF3FD8}" presName="hierChild2" presStyleCnt="0"/>
      <dgm:spPr/>
    </dgm:pt>
    <dgm:pt modelId="{3377467B-FEF1-8049-99D2-ADCF5368D990}" type="pres">
      <dgm:prSet presAssocID="{AB25AF18-815E-485C-80F6-178F5EB9205B}" presName="hierRoot1" presStyleCnt="0"/>
      <dgm:spPr/>
    </dgm:pt>
    <dgm:pt modelId="{F1DE6C53-A7B3-E941-A578-A8E9C8F3003D}" type="pres">
      <dgm:prSet presAssocID="{AB25AF18-815E-485C-80F6-178F5EB9205B}" presName="composite" presStyleCnt="0"/>
      <dgm:spPr/>
    </dgm:pt>
    <dgm:pt modelId="{095BF138-AA54-8148-85A6-797D381116AD}" type="pres">
      <dgm:prSet presAssocID="{AB25AF18-815E-485C-80F6-178F5EB9205B}" presName="background" presStyleLbl="node0" presStyleIdx="2" presStyleCnt="4"/>
      <dgm:spPr/>
    </dgm:pt>
    <dgm:pt modelId="{283A1ECE-60D4-EF4C-A7B9-4E009470D6CC}" type="pres">
      <dgm:prSet presAssocID="{AB25AF18-815E-485C-80F6-178F5EB9205B}" presName="text" presStyleLbl="fgAcc0" presStyleIdx="2" presStyleCnt="4">
        <dgm:presLayoutVars>
          <dgm:chPref val="3"/>
        </dgm:presLayoutVars>
      </dgm:prSet>
      <dgm:spPr/>
    </dgm:pt>
    <dgm:pt modelId="{E7DEA684-32DF-3944-92DD-C5C61D66A63C}" type="pres">
      <dgm:prSet presAssocID="{AB25AF18-815E-485C-80F6-178F5EB9205B}" presName="hierChild2" presStyleCnt="0"/>
      <dgm:spPr/>
    </dgm:pt>
    <dgm:pt modelId="{66159F6F-9E5F-0B4C-A860-773A9B4996EC}" type="pres">
      <dgm:prSet presAssocID="{9BEB5CFA-7998-4E59-8D81-3D3F7F20611E}" presName="hierRoot1" presStyleCnt="0"/>
      <dgm:spPr/>
    </dgm:pt>
    <dgm:pt modelId="{02A6C7C4-D05B-7944-8042-FF00C89C04DF}" type="pres">
      <dgm:prSet presAssocID="{9BEB5CFA-7998-4E59-8D81-3D3F7F20611E}" presName="composite" presStyleCnt="0"/>
      <dgm:spPr/>
    </dgm:pt>
    <dgm:pt modelId="{1C247F08-17AB-7B4A-9109-CE1D9144DF81}" type="pres">
      <dgm:prSet presAssocID="{9BEB5CFA-7998-4E59-8D81-3D3F7F20611E}" presName="background" presStyleLbl="node0" presStyleIdx="3" presStyleCnt="4"/>
      <dgm:spPr/>
    </dgm:pt>
    <dgm:pt modelId="{74BF03B4-5000-9442-B500-6F34CF337742}" type="pres">
      <dgm:prSet presAssocID="{9BEB5CFA-7998-4E59-8D81-3D3F7F20611E}" presName="text" presStyleLbl="fgAcc0" presStyleIdx="3" presStyleCnt="4">
        <dgm:presLayoutVars>
          <dgm:chPref val="3"/>
        </dgm:presLayoutVars>
      </dgm:prSet>
      <dgm:spPr/>
    </dgm:pt>
    <dgm:pt modelId="{7D7599FB-BFE5-EF41-8111-5D65BB2BECF2}" type="pres">
      <dgm:prSet presAssocID="{9BEB5CFA-7998-4E59-8D81-3D3F7F20611E}" presName="hierChild2" presStyleCnt="0"/>
      <dgm:spPr/>
    </dgm:pt>
  </dgm:ptLst>
  <dgm:cxnLst>
    <dgm:cxn modelId="{70AC5801-651D-4AAB-8D9A-89C8179482C9}" srcId="{C7975ACB-5DF6-4964-99F6-AFCBF9BC2093}" destId="{E70D32EF-8C29-4335-8BC9-9456F2E36BFC}" srcOrd="0" destOrd="0" parTransId="{1A9C6404-B6C8-4F33-AA57-7D13A86D68A7}" sibTransId="{A4A3C45E-2632-4BC3-8480-2CD9022E28CA}"/>
    <dgm:cxn modelId="{206F362A-1232-1947-8983-18AEB3F257C8}" type="presOf" srcId="{9BEB5CFA-7998-4E59-8D81-3D3F7F20611E}" destId="{74BF03B4-5000-9442-B500-6F34CF337742}" srcOrd="0" destOrd="0" presId="urn:microsoft.com/office/officeart/2005/8/layout/hierarchy1"/>
    <dgm:cxn modelId="{606B4D2D-E09D-469D-B8E9-AB78289553A4}" srcId="{C7975ACB-5DF6-4964-99F6-AFCBF9BC2093}" destId="{91801921-F95F-4EE1-96D8-F3FF3AEF3FD8}" srcOrd="1" destOrd="0" parTransId="{12EA661B-BD0D-4B6D-AB0B-81041DC23E87}" sibTransId="{22CA678B-0CD9-4F61-B9A5-CEF33CEA038E}"/>
    <dgm:cxn modelId="{0AAD7737-AFF3-2F46-B84E-1683EED11011}" type="presOf" srcId="{91801921-F95F-4EE1-96D8-F3FF3AEF3FD8}" destId="{32DC04DF-A732-A046-AA87-3AF09CD421F4}" srcOrd="0" destOrd="0" presId="urn:microsoft.com/office/officeart/2005/8/layout/hierarchy1"/>
    <dgm:cxn modelId="{AC330857-C097-4E9F-9EE2-A8752A42EEF0}" srcId="{C7975ACB-5DF6-4964-99F6-AFCBF9BC2093}" destId="{9BEB5CFA-7998-4E59-8D81-3D3F7F20611E}" srcOrd="3" destOrd="0" parTransId="{03783F00-D711-4B7A-93BE-B3821D632892}" sibTransId="{1ACE5834-E29F-4249-899E-3885FC639303}"/>
    <dgm:cxn modelId="{9446ED9D-1FB5-4A42-A2C0-DFBDE0B4CACA}" type="presOf" srcId="{E70D32EF-8C29-4335-8BC9-9456F2E36BFC}" destId="{9446E1EC-5834-2F4A-B313-BB2A788C40AE}" srcOrd="0" destOrd="0" presId="urn:microsoft.com/office/officeart/2005/8/layout/hierarchy1"/>
    <dgm:cxn modelId="{8E21A2D6-B120-7244-8FB2-7E8FC0B90C0E}" type="presOf" srcId="{AB25AF18-815E-485C-80F6-178F5EB9205B}" destId="{283A1ECE-60D4-EF4C-A7B9-4E009470D6CC}" srcOrd="0" destOrd="0" presId="urn:microsoft.com/office/officeart/2005/8/layout/hierarchy1"/>
    <dgm:cxn modelId="{D44AC3F3-B337-4AC6-B23A-305F352CCFF5}" srcId="{C7975ACB-5DF6-4964-99F6-AFCBF9BC2093}" destId="{AB25AF18-815E-485C-80F6-178F5EB9205B}" srcOrd="2" destOrd="0" parTransId="{44FA1143-4E5D-411D-960B-A488B2286C5A}" sibTransId="{3FE46697-0D8F-49B3-A066-4C458B1AF795}"/>
    <dgm:cxn modelId="{272254F8-AF0F-6548-85B6-BE726C6A346A}" type="presOf" srcId="{C7975ACB-5DF6-4964-99F6-AFCBF9BC2093}" destId="{E6CF731E-34BA-C048-82D6-BE36E0D72426}" srcOrd="0" destOrd="0" presId="urn:microsoft.com/office/officeart/2005/8/layout/hierarchy1"/>
    <dgm:cxn modelId="{C965F3C7-F8D5-8F45-A91F-161D3EC66ED0}" type="presParOf" srcId="{E6CF731E-34BA-C048-82D6-BE36E0D72426}" destId="{62BA151C-4D3F-7D47-B392-AF3C6178C779}" srcOrd="0" destOrd="0" presId="urn:microsoft.com/office/officeart/2005/8/layout/hierarchy1"/>
    <dgm:cxn modelId="{226A38C0-E743-B646-8644-933585FB7681}" type="presParOf" srcId="{62BA151C-4D3F-7D47-B392-AF3C6178C779}" destId="{BCF7C8F8-C92C-8C48-B8F3-9738E5547948}" srcOrd="0" destOrd="0" presId="urn:microsoft.com/office/officeart/2005/8/layout/hierarchy1"/>
    <dgm:cxn modelId="{1A23055F-7B99-5B4B-973D-F92AEE55D8AB}" type="presParOf" srcId="{BCF7C8F8-C92C-8C48-B8F3-9738E5547948}" destId="{A7CC0133-3265-A646-8C43-DE9ED6581A75}" srcOrd="0" destOrd="0" presId="urn:microsoft.com/office/officeart/2005/8/layout/hierarchy1"/>
    <dgm:cxn modelId="{A1169E7C-D0D3-CC48-86E1-44FFEBF6DB5E}" type="presParOf" srcId="{BCF7C8F8-C92C-8C48-B8F3-9738E5547948}" destId="{9446E1EC-5834-2F4A-B313-BB2A788C40AE}" srcOrd="1" destOrd="0" presId="urn:microsoft.com/office/officeart/2005/8/layout/hierarchy1"/>
    <dgm:cxn modelId="{0159FF32-4676-3F46-9CA4-C288B4C66C4E}" type="presParOf" srcId="{62BA151C-4D3F-7D47-B392-AF3C6178C779}" destId="{23E26EFD-CD67-524B-9910-2296A599FCEE}" srcOrd="1" destOrd="0" presId="urn:microsoft.com/office/officeart/2005/8/layout/hierarchy1"/>
    <dgm:cxn modelId="{929A63B2-12FA-2D4B-94AC-E06F1D386153}" type="presParOf" srcId="{E6CF731E-34BA-C048-82D6-BE36E0D72426}" destId="{5E2F5C51-19D7-F044-B3F0-E5DB6D40F1C6}" srcOrd="1" destOrd="0" presId="urn:microsoft.com/office/officeart/2005/8/layout/hierarchy1"/>
    <dgm:cxn modelId="{FD021687-206E-F144-BBA8-0FCC88795D8C}" type="presParOf" srcId="{5E2F5C51-19D7-F044-B3F0-E5DB6D40F1C6}" destId="{93AF0287-6951-0D42-86CF-E8EC41C250DA}" srcOrd="0" destOrd="0" presId="urn:microsoft.com/office/officeart/2005/8/layout/hierarchy1"/>
    <dgm:cxn modelId="{C409E02D-60CC-274C-B4F0-7F9CBA930728}" type="presParOf" srcId="{93AF0287-6951-0D42-86CF-E8EC41C250DA}" destId="{1244AECA-FE5E-C942-BC3E-3B89281A03AA}" srcOrd="0" destOrd="0" presId="urn:microsoft.com/office/officeart/2005/8/layout/hierarchy1"/>
    <dgm:cxn modelId="{287033C6-DC9C-9745-831B-8B1EE90FE84D}" type="presParOf" srcId="{93AF0287-6951-0D42-86CF-E8EC41C250DA}" destId="{32DC04DF-A732-A046-AA87-3AF09CD421F4}" srcOrd="1" destOrd="0" presId="urn:microsoft.com/office/officeart/2005/8/layout/hierarchy1"/>
    <dgm:cxn modelId="{610E8D81-BA86-3146-9F7B-191929E8382D}" type="presParOf" srcId="{5E2F5C51-19D7-F044-B3F0-E5DB6D40F1C6}" destId="{03BBF581-E679-604D-A698-D7469A781162}" srcOrd="1" destOrd="0" presId="urn:microsoft.com/office/officeart/2005/8/layout/hierarchy1"/>
    <dgm:cxn modelId="{758BEE0B-00F1-BD4C-BA86-80E6CF45F28E}" type="presParOf" srcId="{E6CF731E-34BA-C048-82D6-BE36E0D72426}" destId="{3377467B-FEF1-8049-99D2-ADCF5368D990}" srcOrd="2" destOrd="0" presId="urn:microsoft.com/office/officeart/2005/8/layout/hierarchy1"/>
    <dgm:cxn modelId="{2DD55266-DB43-7E4D-82E3-B81FBD5240C9}" type="presParOf" srcId="{3377467B-FEF1-8049-99D2-ADCF5368D990}" destId="{F1DE6C53-A7B3-E941-A578-A8E9C8F3003D}" srcOrd="0" destOrd="0" presId="urn:microsoft.com/office/officeart/2005/8/layout/hierarchy1"/>
    <dgm:cxn modelId="{0D3F7832-FDBA-9E43-B91E-BF84E8DE4788}" type="presParOf" srcId="{F1DE6C53-A7B3-E941-A578-A8E9C8F3003D}" destId="{095BF138-AA54-8148-85A6-797D381116AD}" srcOrd="0" destOrd="0" presId="urn:microsoft.com/office/officeart/2005/8/layout/hierarchy1"/>
    <dgm:cxn modelId="{48D640A2-52C0-8C41-88DA-D81D24EC187B}" type="presParOf" srcId="{F1DE6C53-A7B3-E941-A578-A8E9C8F3003D}" destId="{283A1ECE-60D4-EF4C-A7B9-4E009470D6CC}" srcOrd="1" destOrd="0" presId="urn:microsoft.com/office/officeart/2005/8/layout/hierarchy1"/>
    <dgm:cxn modelId="{38F4E0F5-CB0D-C84C-98E1-F80E6AB4E57D}" type="presParOf" srcId="{3377467B-FEF1-8049-99D2-ADCF5368D990}" destId="{E7DEA684-32DF-3944-92DD-C5C61D66A63C}" srcOrd="1" destOrd="0" presId="urn:microsoft.com/office/officeart/2005/8/layout/hierarchy1"/>
    <dgm:cxn modelId="{8EE888E1-CD91-4641-AC3C-D3FB90F3FDCF}" type="presParOf" srcId="{E6CF731E-34BA-C048-82D6-BE36E0D72426}" destId="{66159F6F-9E5F-0B4C-A860-773A9B4996EC}" srcOrd="3" destOrd="0" presId="urn:microsoft.com/office/officeart/2005/8/layout/hierarchy1"/>
    <dgm:cxn modelId="{5A875B22-276C-AE4B-A7B2-43F86494872C}" type="presParOf" srcId="{66159F6F-9E5F-0B4C-A860-773A9B4996EC}" destId="{02A6C7C4-D05B-7944-8042-FF00C89C04DF}" srcOrd="0" destOrd="0" presId="urn:microsoft.com/office/officeart/2005/8/layout/hierarchy1"/>
    <dgm:cxn modelId="{2E397F15-1E21-904B-8809-7DCAC1543299}" type="presParOf" srcId="{02A6C7C4-D05B-7944-8042-FF00C89C04DF}" destId="{1C247F08-17AB-7B4A-9109-CE1D9144DF81}" srcOrd="0" destOrd="0" presId="urn:microsoft.com/office/officeart/2005/8/layout/hierarchy1"/>
    <dgm:cxn modelId="{B759ED14-4A41-614C-A297-C40BE300C0CB}" type="presParOf" srcId="{02A6C7C4-D05B-7944-8042-FF00C89C04DF}" destId="{74BF03B4-5000-9442-B500-6F34CF337742}" srcOrd="1" destOrd="0" presId="urn:microsoft.com/office/officeart/2005/8/layout/hierarchy1"/>
    <dgm:cxn modelId="{3878AF9B-9D7F-1E44-BB31-21624F76B408}" type="presParOf" srcId="{66159F6F-9E5F-0B4C-A860-773A9B4996EC}" destId="{7D7599FB-BFE5-EF41-8111-5D65BB2BECF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869A0A-518B-445D-A2A8-09DB8DDE9AEC}"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1AAB013D-1700-42AE-A4FF-CEF0699D5AF6}">
      <dgm:prSet/>
      <dgm:spPr/>
      <dgm:t>
        <a:bodyPr/>
        <a:lstStyle/>
        <a:p>
          <a:pPr>
            <a:defRPr cap="all"/>
          </a:pPr>
          <a:r>
            <a:rPr lang="es-ES" dirty="0"/>
            <a:t>Intercambios con colegas 4 pata de la formación: </a:t>
          </a:r>
          <a:r>
            <a:rPr lang="es-ES" dirty="0" err="1"/>
            <a:t>contínua</a:t>
          </a:r>
          <a:endParaRPr lang="en-US" dirty="0"/>
        </a:p>
      </dgm:t>
    </dgm:pt>
    <dgm:pt modelId="{599DAAFD-8F1A-41B8-A13D-8E1F037711BF}" type="parTrans" cxnId="{74193DCF-58F7-4D2F-B916-089C6C028B03}">
      <dgm:prSet/>
      <dgm:spPr/>
      <dgm:t>
        <a:bodyPr/>
        <a:lstStyle/>
        <a:p>
          <a:endParaRPr lang="en-US"/>
        </a:p>
      </dgm:t>
    </dgm:pt>
    <dgm:pt modelId="{E095DCA0-2701-4E80-B5B8-CFF547B7CBC8}" type="sibTrans" cxnId="{74193DCF-58F7-4D2F-B916-089C6C028B03}">
      <dgm:prSet/>
      <dgm:spPr/>
      <dgm:t>
        <a:bodyPr/>
        <a:lstStyle/>
        <a:p>
          <a:endParaRPr lang="en-US"/>
        </a:p>
      </dgm:t>
    </dgm:pt>
    <dgm:pt modelId="{7CE51790-4127-4D46-AD08-82A12B24ECD5}">
      <dgm:prSet/>
      <dgm:spPr/>
      <dgm:t>
        <a:bodyPr/>
        <a:lstStyle/>
        <a:p>
          <a:pPr>
            <a:defRPr cap="all"/>
          </a:pPr>
          <a:r>
            <a:rPr lang="es-ES" dirty="0"/>
            <a:t>es una de las funciones del Instituto el</a:t>
          </a:r>
          <a:r>
            <a:rPr lang="es-ES" i="1" dirty="0"/>
            <a:t> “procurar un centro donde enseñar la teoría del Psicoanálisis y donde la experiencia de analistas mayores pueda transmitirse a alumnos deseosos de aprender”</a:t>
          </a:r>
          <a:r>
            <a:rPr lang="es-ES" dirty="0"/>
            <a:t> </a:t>
          </a:r>
          <a:endParaRPr lang="en-US" dirty="0"/>
        </a:p>
      </dgm:t>
    </dgm:pt>
    <dgm:pt modelId="{47D388A8-93E7-4DC2-86E4-3E3AB9AF6CE2}" type="parTrans" cxnId="{AB0F2C8E-7AC8-4D14-8774-A73EB9C5E2B7}">
      <dgm:prSet/>
      <dgm:spPr/>
      <dgm:t>
        <a:bodyPr/>
        <a:lstStyle/>
        <a:p>
          <a:endParaRPr lang="en-US"/>
        </a:p>
      </dgm:t>
    </dgm:pt>
    <dgm:pt modelId="{EFC342BA-0B5F-4771-8E91-9B2F21FA1329}" type="sibTrans" cxnId="{AB0F2C8E-7AC8-4D14-8774-A73EB9C5E2B7}">
      <dgm:prSet/>
      <dgm:spPr/>
      <dgm:t>
        <a:bodyPr/>
        <a:lstStyle/>
        <a:p>
          <a:endParaRPr lang="en-US"/>
        </a:p>
      </dgm:t>
    </dgm:pt>
    <dgm:pt modelId="{021CC54B-14FE-443A-B3D0-4C9829BFD48D}" type="pres">
      <dgm:prSet presAssocID="{F0869A0A-518B-445D-A2A8-09DB8DDE9AEC}" presName="root" presStyleCnt="0">
        <dgm:presLayoutVars>
          <dgm:dir/>
          <dgm:resizeHandles val="exact"/>
        </dgm:presLayoutVars>
      </dgm:prSet>
      <dgm:spPr/>
    </dgm:pt>
    <dgm:pt modelId="{5C4E957B-348F-4F41-91AC-F83763E1B609}" type="pres">
      <dgm:prSet presAssocID="{1AAB013D-1700-42AE-A4FF-CEF0699D5AF6}" presName="compNode" presStyleCnt="0"/>
      <dgm:spPr/>
    </dgm:pt>
    <dgm:pt modelId="{0CA71DD4-81A5-4A56-A948-42A11265E7B4}" type="pres">
      <dgm:prSet presAssocID="{1AAB013D-1700-42AE-A4FF-CEF0699D5AF6}" presName="iconBgRect" presStyleLbl="bgShp" presStyleIdx="0" presStyleCnt="2"/>
      <dgm:spPr/>
    </dgm:pt>
    <dgm:pt modelId="{961A01DA-928A-4AC9-B578-FB3105E0E7E6}" type="pres">
      <dgm:prSet presAssocID="{1AAB013D-1700-42AE-A4FF-CEF0699D5AF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aw Prints"/>
        </a:ext>
      </dgm:extLst>
    </dgm:pt>
    <dgm:pt modelId="{68A3F94C-4B39-452C-A3D8-24ED10BD28F6}" type="pres">
      <dgm:prSet presAssocID="{1AAB013D-1700-42AE-A4FF-CEF0699D5AF6}" presName="spaceRect" presStyleCnt="0"/>
      <dgm:spPr/>
    </dgm:pt>
    <dgm:pt modelId="{6D909496-FD3C-4F03-BDB6-00EEAE7EA022}" type="pres">
      <dgm:prSet presAssocID="{1AAB013D-1700-42AE-A4FF-CEF0699D5AF6}" presName="textRect" presStyleLbl="revTx" presStyleIdx="0" presStyleCnt="2">
        <dgm:presLayoutVars>
          <dgm:chMax val="1"/>
          <dgm:chPref val="1"/>
        </dgm:presLayoutVars>
      </dgm:prSet>
      <dgm:spPr/>
    </dgm:pt>
    <dgm:pt modelId="{9695ACA0-FE52-4DCC-8003-ECB6CE395CF2}" type="pres">
      <dgm:prSet presAssocID="{E095DCA0-2701-4E80-B5B8-CFF547B7CBC8}" presName="sibTrans" presStyleCnt="0"/>
      <dgm:spPr/>
    </dgm:pt>
    <dgm:pt modelId="{0A40CA8E-3921-4A00-B2C5-F94D4575CA77}" type="pres">
      <dgm:prSet presAssocID="{7CE51790-4127-4D46-AD08-82A12B24ECD5}" presName="compNode" presStyleCnt="0"/>
      <dgm:spPr/>
    </dgm:pt>
    <dgm:pt modelId="{40CE4A30-2267-48F8-A22D-11C0FAA81152}" type="pres">
      <dgm:prSet presAssocID="{7CE51790-4127-4D46-AD08-82A12B24ECD5}" presName="iconBgRect" presStyleLbl="bgShp" presStyleIdx="1" presStyleCnt="2"/>
      <dgm:spPr/>
    </dgm:pt>
    <dgm:pt modelId="{35C75292-80C8-473B-B887-990E92E2D0B4}" type="pres">
      <dgm:prSet presAssocID="{7CE51790-4127-4D46-AD08-82A12B24ECD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entro educativo"/>
        </a:ext>
      </dgm:extLst>
    </dgm:pt>
    <dgm:pt modelId="{CCFFE781-06A9-4AD0-BA3C-F1FCA492865B}" type="pres">
      <dgm:prSet presAssocID="{7CE51790-4127-4D46-AD08-82A12B24ECD5}" presName="spaceRect" presStyleCnt="0"/>
      <dgm:spPr/>
    </dgm:pt>
    <dgm:pt modelId="{F5AA6D9C-6460-407C-B1FC-D740B2DCBE66}" type="pres">
      <dgm:prSet presAssocID="{7CE51790-4127-4D46-AD08-82A12B24ECD5}" presName="textRect" presStyleLbl="revTx" presStyleIdx="1" presStyleCnt="2">
        <dgm:presLayoutVars>
          <dgm:chMax val="1"/>
          <dgm:chPref val="1"/>
        </dgm:presLayoutVars>
      </dgm:prSet>
      <dgm:spPr/>
    </dgm:pt>
  </dgm:ptLst>
  <dgm:cxnLst>
    <dgm:cxn modelId="{6FC8F569-7FE2-4771-957B-65D365F5AF1D}" type="presOf" srcId="{F0869A0A-518B-445D-A2A8-09DB8DDE9AEC}" destId="{021CC54B-14FE-443A-B3D0-4C9829BFD48D}" srcOrd="0" destOrd="0" presId="urn:microsoft.com/office/officeart/2018/5/layout/IconCircleLabelList"/>
    <dgm:cxn modelId="{4243B588-28A6-4C41-BC01-E6EBC0ED1201}" type="presOf" srcId="{1AAB013D-1700-42AE-A4FF-CEF0699D5AF6}" destId="{6D909496-FD3C-4F03-BDB6-00EEAE7EA022}" srcOrd="0" destOrd="0" presId="urn:microsoft.com/office/officeart/2018/5/layout/IconCircleLabelList"/>
    <dgm:cxn modelId="{AB0F2C8E-7AC8-4D14-8774-A73EB9C5E2B7}" srcId="{F0869A0A-518B-445D-A2A8-09DB8DDE9AEC}" destId="{7CE51790-4127-4D46-AD08-82A12B24ECD5}" srcOrd="1" destOrd="0" parTransId="{47D388A8-93E7-4DC2-86E4-3E3AB9AF6CE2}" sibTransId="{EFC342BA-0B5F-4771-8E91-9B2F21FA1329}"/>
    <dgm:cxn modelId="{74193DCF-58F7-4D2F-B916-089C6C028B03}" srcId="{F0869A0A-518B-445D-A2A8-09DB8DDE9AEC}" destId="{1AAB013D-1700-42AE-A4FF-CEF0699D5AF6}" srcOrd="0" destOrd="0" parTransId="{599DAAFD-8F1A-41B8-A13D-8E1F037711BF}" sibTransId="{E095DCA0-2701-4E80-B5B8-CFF547B7CBC8}"/>
    <dgm:cxn modelId="{B84840E1-D055-4EBF-94F4-436CE9C78A51}" type="presOf" srcId="{7CE51790-4127-4D46-AD08-82A12B24ECD5}" destId="{F5AA6D9C-6460-407C-B1FC-D740B2DCBE66}" srcOrd="0" destOrd="0" presId="urn:microsoft.com/office/officeart/2018/5/layout/IconCircleLabelList"/>
    <dgm:cxn modelId="{FAFDAB97-D4F8-47C3-BE43-75A54C670FEF}" type="presParOf" srcId="{021CC54B-14FE-443A-B3D0-4C9829BFD48D}" destId="{5C4E957B-348F-4F41-91AC-F83763E1B609}" srcOrd="0" destOrd="0" presId="urn:microsoft.com/office/officeart/2018/5/layout/IconCircleLabelList"/>
    <dgm:cxn modelId="{56D43288-9ADC-473D-A761-A90DA509051A}" type="presParOf" srcId="{5C4E957B-348F-4F41-91AC-F83763E1B609}" destId="{0CA71DD4-81A5-4A56-A948-42A11265E7B4}" srcOrd="0" destOrd="0" presId="urn:microsoft.com/office/officeart/2018/5/layout/IconCircleLabelList"/>
    <dgm:cxn modelId="{2DBC77EB-7978-479F-A7F0-CCA3B7450A03}" type="presParOf" srcId="{5C4E957B-348F-4F41-91AC-F83763E1B609}" destId="{961A01DA-928A-4AC9-B578-FB3105E0E7E6}" srcOrd="1" destOrd="0" presId="urn:microsoft.com/office/officeart/2018/5/layout/IconCircleLabelList"/>
    <dgm:cxn modelId="{67190884-A270-4BE5-B391-1E7A64EFF967}" type="presParOf" srcId="{5C4E957B-348F-4F41-91AC-F83763E1B609}" destId="{68A3F94C-4B39-452C-A3D8-24ED10BD28F6}" srcOrd="2" destOrd="0" presId="urn:microsoft.com/office/officeart/2018/5/layout/IconCircleLabelList"/>
    <dgm:cxn modelId="{2D2D1837-EB6E-466F-931D-08B722860D7E}" type="presParOf" srcId="{5C4E957B-348F-4F41-91AC-F83763E1B609}" destId="{6D909496-FD3C-4F03-BDB6-00EEAE7EA022}" srcOrd="3" destOrd="0" presId="urn:microsoft.com/office/officeart/2018/5/layout/IconCircleLabelList"/>
    <dgm:cxn modelId="{3A544C8B-22A2-401B-AD43-FD21C1A5D6A9}" type="presParOf" srcId="{021CC54B-14FE-443A-B3D0-4C9829BFD48D}" destId="{9695ACA0-FE52-4DCC-8003-ECB6CE395CF2}" srcOrd="1" destOrd="0" presId="urn:microsoft.com/office/officeart/2018/5/layout/IconCircleLabelList"/>
    <dgm:cxn modelId="{16C032B7-C39F-4856-889F-6D8E5FD03386}" type="presParOf" srcId="{021CC54B-14FE-443A-B3D0-4C9829BFD48D}" destId="{0A40CA8E-3921-4A00-B2C5-F94D4575CA77}" srcOrd="2" destOrd="0" presId="urn:microsoft.com/office/officeart/2018/5/layout/IconCircleLabelList"/>
    <dgm:cxn modelId="{390910B2-3E22-4023-8164-4A3722A516FA}" type="presParOf" srcId="{0A40CA8E-3921-4A00-B2C5-F94D4575CA77}" destId="{40CE4A30-2267-48F8-A22D-11C0FAA81152}" srcOrd="0" destOrd="0" presId="urn:microsoft.com/office/officeart/2018/5/layout/IconCircleLabelList"/>
    <dgm:cxn modelId="{2A4A938C-7046-460F-AF62-BA9327B9CBD2}" type="presParOf" srcId="{0A40CA8E-3921-4A00-B2C5-F94D4575CA77}" destId="{35C75292-80C8-473B-B887-990E92E2D0B4}" srcOrd="1" destOrd="0" presId="urn:microsoft.com/office/officeart/2018/5/layout/IconCircleLabelList"/>
    <dgm:cxn modelId="{422549C9-3852-4587-A1FA-B69D7F10673A}" type="presParOf" srcId="{0A40CA8E-3921-4A00-B2C5-F94D4575CA77}" destId="{CCFFE781-06A9-4AD0-BA3C-F1FCA492865B}" srcOrd="2" destOrd="0" presId="urn:microsoft.com/office/officeart/2018/5/layout/IconCircleLabelList"/>
    <dgm:cxn modelId="{C2041D3D-F93B-4ECB-B415-9DB9173F9720}" type="presParOf" srcId="{0A40CA8E-3921-4A00-B2C5-F94D4575CA77}" destId="{F5AA6D9C-6460-407C-B1FC-D740B2DCBE66}"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BB0123B-AA7A-4C0A-8D44-C291A1AC6A4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33567D7-DAFE-4E34-A560-44A6F0D740AD}">
      <dgm:prSet/>
      <dgm:spPr/>
      <dgm:t>
        <a:bodyPr/>
        <a:lstStyle/>
        <a:p>
          <a:r>
            <a:rPr lang="es-AR"/>
            <a:t>Geográficas</a:t>
          </a:r>
          <a:endParaRPr lang="en-US"/>
        </a:p>
      </dgm:t>
    </dgm:pt>
    <dgm:pt modelId="{A3D347B6-6570-4549-9A2F-5965C379E1B3}" type="parTrans" cxnId="{BDD467A6-A04E-4837-B21B-2D7329E148DB}">
      <dgm:prSet/>
      <dgm:spPr/>
      <dgm:t>
        <a:bodyPr/>
        <a:lstStyle/>
        <a:p>
          <a:endParaRPr lang="en-US"/>
        </a:p>
      </dgm:t>
    </dgm:pt>
    <dgm:pt modelId="{94BE5D87-1CC0-4DC3-9C04-002204EB93EB}" type="sibTrans" cxnId="{BDD467A6-A04E-4837-B21B-2D7329E148DB}">
      <dgm:prSet/>
      <dgm:spPr/>
      <dgm:t>
        <a:bodyPr/>
        <a:lstStyle/>
        <a:p>
          <a:endParaRPr lang="en-US"/>
        </a:p>
      </dgm:t>
    </dgm:pt>
    <dgm:pt modelId="{663EA649-19BB-4ACA-A14D-3FD2FE38ED83}">
      <dgm:prSet/>
      <dgm:spPr/>
      <dgm:t>
        <a:bodyPr/>
        <a:lstStyle/>
        <a:p>
          <a:r>
            <a:rPr lang="es-AR"/>
            <a:t>Psíquicas</a:t>
          </a:r>
          <a:endParaRPr lang="en-US"/>
        </a:p>
      </dgm:t>
    </dgm:pt>
    <dgm:pt modelId="{E0B8CF46-8A41-42BC-8644-88320B96CEBC}" type="parTrans" cxnId="{7D88D466-294B-4DDF-AA66-513E151CF304}">
      <dgm:prSet/>
      <dgm:spPr/>
      <dgm:t>
        <a:bodyPr/>
        <a:lstStyle/>
        <a:p>
          <a:endParaRPr lang="en-US"/>
        </a:p>
      </dgm:t>
    </dgm:pt>
    <dgm:pt modelId="{25ABA458-FBE1-4B1D-9469-D05CB6EBF25B}" type="sibTrans" cxnId="{7D88D466-294B-4DDF-AA66-513E151CF304}">
      <dgm:prSet/>
      <dgm:spPr/>
      <dgm:t>
        <a:bodyPr/>
        <a:lstStyle/>
        <a:p>
          <a:endParaRPr lang="en-US"/>
        </a:p>
      </dgm:t>
    </dgm:pt>
    <dgm:pt modelId="{8F75DD2A-F96F-4AC4-A38F-93D26E176DC5}">
      <dgm:prSet/>
      <dgm:spPr/>
      <dgm:t>
        <a:bodyPr/>
        <a:lstStyle/>
        <a:p>
          <a:r>
            <a:rPr lang="es-AR"/>
            <a:t>Disciplinarias</a:t>
          </a:r>
          <a:endParaRPr lang="en-US"/>
        </a:p>
      </dgm:t>
    </dgm:pt>
    <dgm:pt modelId="{50950AF1-88AF-4DE9-99E4-B9249CBD85D3}" type="parTrans" cxnId="{E5095687-D2C9-407B-AC72-F15AEA548A56}">
      <dgm:prSet/>
      <dgm:spPr/>
      <dgm:t>
        <a:bodyPr/>
        <a:lstStyle/>
        <a:p>
          <a:endParaRPr lang="en-US"/>
        </a:p>
      </dgm:t>
    </dgm:pt>
    <dgm:pt modelId="{2565A20F-9D2F-4E61-A0B4-C63A6CD00DAA}" type="sibTrans" cxnId="{E5095687-D2C9-407B-AC72-F15AEA548A56}">
      <dgm:prSet/>
      <dgm:spPr/>
      <dgm:t>
        <a:bodyPr/>
        <a:lstStyle/>
        <a:p>
          <a:endParaRPr lang="en-US"/>
        </a:p>
      </dgm:t>
    </dgm:pt>
    <dgm:pt modelId="{E2189096-F3F7-489C-A49E-4E7734B1A692}">
      <dgm:prSet/>
      <dgm:spPr/>
      <dgm:t>
        <a:bodyPr/>
        <a:lstStyle/>
        <a:p>
          <a:r>
            <a:rPr lang="es-AR"/>
            <a:t>Artísticas</a:t>
          </a:r>
          <a:endParaRPr lang="en-US"/>
        </a:p>
      </dgm:t>
    </dgm:pt>
    <dgm:pt modelId="{A1AFC855-C056-4041-9865-26D04482E5E2}" type="parTrans" cxnId="{EAEF8707-6C36-4FA6-B038-8EBA42283D12}">
      <dgm:prSet/>
      <dgm:spPr/>
      <dgm:t>
        <a:bodyPr/>
        <a:lstStyle/>
        <a:p>
          <a:endParaRPr lang="en-US"/>
        </a:p>
      </dgm:t>
    </dgm:pt>
    <dgm:pt modelId="{B533C732-88EB-4C31-8DF7-A17211F173E3}" type="sibTrans" cxnId="{EAEF8707-6C36-4FA6-B038-8EBA42283D12}">
      <dgm:prSet/>
      <dgm:spPr/>
      <dgm:t>
        <a:bodyPr/>
        <a:lstStyle/>
        <a:p>
          <a:endParaRPr lang="en-US"/>
        </a:p>
      </dgm:t>
    </dgm:pt>
    <dgm:pt modelId="{967F8780-488C-DD49-86A2-386916795BF9}" type="pres">
      <dgm:prSet presAssocID="{2BB0123B-AA7A-4C0A-8D44-C291A1AC6A46}" presName="linear" presStyleCnt="0">
        <dgm:presLayoutVars>
          <dgm:animLvl val="lvl"/>
          <dgm:resizeHandles val="exact"/>
        </dgm:presLayoutVars>
      </dgm:prSet>
      <dgm:spPr/>
    </dgm:pt>
    <dgm:pt modelId="{66F4010A-1233-FB48-B369-1C0C8B8E3EA3}" type="pres">
      <dgm:prSet presAssocID="{E33567D7-DAFE-4E34-A560-44A6F0D740AD}" presName="parentText" presStyleLbl="node1" presStyleIdx="0" presStyleCnt="4">
        <dgm:presLayoutVars>
          <dgm:chMax val="0"/>
          <dgm:bulletEnabled val="1"/>
        </dgm:presLayoutVars>
      </dgm:prSet>
      <dgm:spPr/>
    </dgm:pt>
    <dgm:pt modelId="{3383F5D8-04C9-B543-A592-1544993E3232}" type="pres">
      <dgm:prSet presAssocID="{94BE5D87-1CC0-4DC3-9C04-002204EB93EB}" presName="spacer" presStyleCnt="0"/>
      <dgm:spPr/>
    </dgm:pt>
    <dgm:pt modelId="{4947D183-4D57-FB4F-A52A-55A25DD1B5D9}" type="pres">
      <dgm:prSet presAssocID="{663EA649-19BB-4ACA-A14D-3FD2FE38ED83}" presName="parentText" presStyleLbl="node1" presStyleIdx="1" presStyleCnt="4">
        <dgm:presLayoutVars>
          <dgm:chMax val="0"/>
          <dgm:bulletEnabled val="1"/>
        </dgm:presLayoutVars>
      </dgm:prSet>
      <dgm:spPr/>
    </dgm:pt>
    <dgm:pt modelId="{FE4AC52D-ECD5-D146-925C-32FC2C755284}" type="pres">
      <dgm:prSet presAssocID="{25ABA458-FBE1-4B1D-9469-D05CB6EBF25B}" presName="spacer" presStyleCnt="0"/>
      <dgm:spPr/>
    </dgm:pt>
    <dgm:pt modelId="{0EC57A3A-B9F0-6148-8C5B-5D5F97D6418B}" type="pres">
      <dgm:prSet presAssocID="{8F75DD2A-F96F-4AC4-A38F-93D26E176DC5}" presName="parentText" presStyleLbl="node1" presStyleIdx="2" presStyleCnt="4">
        <dgm:presLayoutVars>
          <dgm:chMax val="0"/>
          <dgm:bulletEnabled val="1"/>
        </dgm:presLayoutVars>
      </dgm:prSet>
      <dgm:spPr/>
    </dgm:pt>
    <dgm:pt modelId="{80771E5F-ED14-2F46-A4BC-53775C4C1C65}" type="pres">
      <dgm:prSet presAssocID="{2565A20F-9D2F-4E61-A0B4-C63A6CD00DAA}" presName="spacer" presStyleCnt="0"/>
      <dgm:spPr/>
    </dgm:pt>
    <dgm:pt modelId="{6CE916FC-9A39-A24B-9445-35A75E4139FE}" type="pres">
      <dgm:prSet presAssocID="{E2189096-F3F7-489C-A49E-4E7734B1A692}" presName="parentText" presStyleLbl="node1" presStyleIdx="3" presStyleCnt="4">
        <dgm:presLayoutVars>
          <dgm:chMax val="0"/>
          <dgm:bulletEnabled val="1"/>
        </dgm:presLayoutVars>
      </dgm:prSet>
      <dgm:spPr/>
    </dgm:pt>
  </dgm:ptLst>
  <dgm:cxnLst>
    <dgm:cxn modelId="{EAEF8707-6C36-4FA6-B038-8EBA42283D12}" srcId="{2BB0123B-AA7A-4C0A-8D44-C291A1AC6A46}" destId="{E2189096-F3F7-489C-A49E-4E7734B1A692}" srcOrd="3" destOrd="0" parTransId="{A1AFC855-C056-4041-9865-26D04482E5E2}" sibTransId="{B533C732-88EB-4C31-8DF7-A17211F173E3}"/>
    <dgm:cxn modelId="{DEF03A0E-056B-6046-A673-E4424B2738CA}" type="presOf" srcId="{8F75DD2A-F96F-4AC4-A38F-93D26E176DC5}" destId="{0EC57A3A-B9F0-6148-8C5B-5D5F97D6418B}" srcOrd="0" destOrd="0" presId="urn:microsoft.com/office/officeart/2005/8/layout/vList2"/>
    <dgm:cxn modelId="{972D9225-B563-FC48-9264-C0E7C6AD10C9}" type="presOf" srcId="{663EA649-19BB-4ACA-A14D-3FD2FE38ED83}" destId="{4947D183-4D57-FB4F-A52A-55A25DD1B5D9}" srcOrd="0" destOrd="0" presId="urn:microsoft.com/office/officeart/2005/8/layout/vList2"/>
    <dgm:cxn modelId="{11380658-D99D-E04A-AE50-A6D5CA313F1D}" type="presOf" srcId="{2BB0123B-AA7A-4C0A-8D44-C291A1AC6A46}" destId="{967F8780-488C-DD49-86A2-386916795BF9}" srcOrd="0" destOrd="0" presId="urn:microsoft.com/office/officeart/2005/8/layout/vList2"/>
    <dgm:cxn modelId="{7D88D466-294B-4DDF-AA66-513E151CF304}" srcId="{2BB0123B-AA7A-4C0A-8D44-C291A1AC6A46}" destId="{663EA649-19BB-4ACA-A14D-3FD2FE38ED83}" srcOrd="1" destOrd="0" parTransId="{E0B8CF46-8A41-42BC-8644-88320B96CEBC}" sibTransId="{25ABA458-FBE1-4B1D-9469-D05CB6EBF25B}"/>
    <dgm:cxn modelId="{0103976B-C39F-F040-8758-60D8327739DF}" type="presOf" srcId="{E33567D7-DAFE-4E34-A560-44A6F0D740AD}" destId="{66F4010A-1233-FB48-B369-1C0C8B8E3EA3}" srcOrd="0" destOrd="0" presId="urn:microsoft.com/office/officeart/2005/8/layout/vList2"/>
    <dgm:cxn modelId="{E5095687-D2C9-407B-AC72-F15AEA548A56}" srcId="{2BB0123B-AA7A-4C0A-8D44-C291A1AC6A46}" destId="{8F75DD2A-F96F-4AC4-A38F-93D26E176DC5}" srcOrd="2" destOrd="0" parTransId="{50950AF1-88AF-4DE9-99E4-B9249CBD85D3}" sibTransId="{2565A20F-9D2F-4E61-A0B4-C63A6CD00DAA}"/>
    <dgm:cxn modelId="{BDD467A6-A04E-4837-B21B-2D7329E148DB}" srcId="{2BB0123B-AA7A-4C0A-8D44-C291A1AC6A46}" destId="{E33567D7-DAFE-4E34-A560-44A6F0D740AD}" srcOrd="0" destOrd="0" parTransId="{A3D347B6-6570-4549-9A2F-5965C379E1B3}" sibTransId="{94BE5D87-1CC0-4DC3-9C04-002204EB93EB}"/>
    <dgm:cxn modelId="{A1AD2AE3-B900-A444-915C-91659E14E71E}" type="presOf" srcId="{E2189096-F3F7-489C-A49E-4E7734B1A692}" destId="{6CE916FC-9A39-A24B-9445-35A75E4139FE}" srcOrd="0" destOrd="0" presId="urn:microsoft.com/office/officeart/2005/8/layout/vList2"/>
    <dgm:cxn modelId="{A6DE16F9-2374-8641-862F-5D47BA918A66}" type="presParOf" srcId="{967F8780-488C-DD49-86A2-386916795BF9}" destId="{66F4010A-1233-FB48-B369-1C0C8B8E3EA3}" srcOrd="0" destOrd="0" presId="urn:microsoft.com/office/officeart/2005/8/layout/vList2"/>
    <dgm:cxn modelId="{0DB7E983-C980-B148-BBCF-D8236A8571BE}" type="presParOf" srcId="{967F8780-488C-DD49-86A2-386916795BF9}" destId="{3383F5D8-04C9-B543-A592-1544993E3232}" srcOrd="1" destOrd="0" presId="urn:microsoft.com/office/officeart/2005/8/layout/vList2"/>
    <dgm:cxn modelId="{2588AF65-23B9-AB4B-99A0-A91297DC1138}" type="presParOf" srcId="{967F8780-488C-DD49-86A2-386916795BF9}" destId="{4947D183-4D57-FB4F-A52A-55A25DD1B5D9}" srcOrd="2" destOrd="0" presId="urn:microsoft.com/office/officeart/2005/8/layout/vList2"/>
    <dgm:cxn modelId="{D074DB9A-19D9-7C4A-9DEC-29A1F108599D}" type="presParOf" srcId="{967F8780-488C-DD49-86A2-386916795BF9}" destId="{FE4AC52D-ECD5-D146-925C-32FC2C755284}" srcOrd="3" destOrd="0" presId="urn:microsoft.com/office/officeart/2005/8/layout/vList2"/>
    <dgm:cxn modelId="{BD80F7AC-14E3-534B-A679-5D145C893B4A}" type="presParOf" srcId="{967F8780-488C-DD49-86A2-386916795BF9}" destId="{0EC57A3A-B9F0-6148-8C5B-5D5F97D6418B}" srcOrd="4" destOrd="0" presId="urn:microsoft.com/office/officeart/2005/8/layout/vList2"/>
    <dgm:cxn modelId="{72A298FF-BDD2-8140-B150-4E81EFA3297D}" type="presParOf" srcId="{967F8780-488C-DD49-86A2-386916795BF9}" destId="{80771E5F-ED14-2F46-A4BC-53775C4C1C65}" srcOrd="5" destOrd="0" presId="urn:microsoft.com/office/officeart/2005/8/layout/vList2"/>
    <dgm:cxn modelId="{7A663317-F06C-3042-9114-E7ACE30C86C0}" type="presParOf" srcId="{967F8780-488C-DD49-86A2-386916795BF9}" destId="{6CE916FC-9A39-A24B-9445-35A75E4139FE}"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59977DC-B5E3-694D-9B70-2F37C8A050C2}"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s-ES"/>
        </a:p>
      </dgm:t>
    </dgm:pt>
    <dgm:pt modelId="{20D23FA3-8638-8944-9F35-F9A9BA74FBE9}">
      <dgm:prSet/>
      <dgm:spPr/>
      <dgm:t>
        <a:bodyPr/>
        <a:lstStyle/>
        <a:p>
          <a:endParaRPr lang="es-AR"/>
        </a:p>
      </dgm:t>
    </dgm:pt>
    <dgm:pt modelId="{19E798BE-8F05-BA4F-87CD-876584632869}" type="parTrans" cxnId="{A581EC7E-CCD7-C24B-9126-615E1FC281BD}">
      <dgm:prSet/>
      <dgm:spPr/>
      <dgm:t>
        <a:bodyPr/>
        <a:lstStyle/>
        <a:p>
          <a:endParaRPr lang="es-ES"/>
        </a:p>
      </dgm:t>
    </dgm:pt>
    <dgm:pt modelId="{99DE2C3B-D244-AE41-87BE-B1830ACACA24}" type="sibTrans" cxnId="{A581EC7E-CCD7-C24B-9126-615E1FC281BD}">
      <dgm:prSet/>
      <dgm:spPr/>
      <dgm:t>
        <a:bodyPr/>
        <a:lstStyle/>
        <a:p>
          <a:endParaRPr lang="es-ES"/>
        </a:p>
      </dgm:t>
    </dgm:pt>
    <dgm:pt modelId="{799272B0-0869-0449-BE97-9A8902F2D4A0}">
      <dgm:prSet custT="1"/>
      <dgm:spPr/>
      <dgm:t>
        <a:bodyPr/>
        <a:lstStyle/>
        <a:p>
          <a:endParaRPr lang="es-AR" sz="2000" dirty="0"/>
        </a:p>
      </dgm:t>
    </dgm:pt>
    <dgm:pt modelId="{A796DEFB-FBFF-EA49-B3AC-891BC0576338}" type="parTrans" cxnId="{76C32E4B-FDCB-464F-B5ED-3BA2D36895AB}">
      <dgm:prSet/>
      <dgm:spPr/>
      <dgm:t>
        <a:bodyPr/>
        <a:lstStyle/>
        <a:p>
          <a:endParaRPr lang="es-ES"/>
        </a:p>
      </dgm:t>
    </dgm:pt>
    <dgm:pt modelId="{F4826E54-8FE3-B241-A2DD-2DB726900AF3}" type="sibTrans" cxnId="{76C32E4B-FDCB-464F-B5ED-3BA2D36895AB}">
      <dgm:prSet/>
      <dgm:spPr/>
      <dgm:t>
        <a:bodyPr/>
        <a:lstStyle/>
        <a:p>
          <a:endParaRPr lang="es-ES"/>
        </a:p>
      </dgm:t>
    </dgm:pt>
    <dgm:pt modelId="{812AAC33-4B73-6545-9049-FC5B1C494CE5}">
      <dgm:prSet custT="1"/>
      <dgm:spPr/>
      <dgm:t>
        <a:bodyPr/>
        <a:lstStyle/>
        <a:p>
          <a:r>
            <a:rPr lang="es-AR" sz="1800" dirty="0">
              <a:solidFill>
                <a:schemeClr val="accent1"/>
              </a:solidFill>
            </a:rPr>
            <a:t>INTERNAS ?</a:t>
          </a:r>
        </a:p>
        <a:p>
          <a:r>
            <a:rPr lang="es-AR" sz="1800" dirty="0"/>
            <a:t>Actividad Científica</a:t>
          </a:r>
        </a:p>
        <a:p>
          <a:r>
            <a:rPr lang="es-AR" sz="1800" dirty="0"/>
            <a:t>Publicaciones</a:t>
          </a:r>
        </a:p>
        <a:p>
          <a:r>
            <a:rPr lang="es-AR" sz="1800" dirty="0"/>
            <a:t> Instituto</a:t>
          </a:r>
        </a:p>
        <a:p>
          <a:r>
            <a:rPr lang="es-AR" sz="1800" dirty="0"/>
            <a:t>Centro Racker </a:t>
          </a:r>
        </a:p>
        <a:p>
          <a:r>
            <a:rPr lang="es-AR" sz="1800" dirty="0"/>
            <a:t>Otros</a:t>
          </a:r>
        </a:p>
      </dgm:t>
    </dgm:pt>
    <dgm:pt modelId="{F7A5299B-1E23-7D41-937C-FB00F320E2D2}" type="parTrans" cxnId="{D0B2CA39-85E8-5D48-91FB-719ECAD73CB0}">
      <dgm:prSet/>
      <dgm:spPr/>
      <dgm:t>
        <a:bodyPr/>
        <a:lstStyle/>
        <a:p>
          <a:endParaRPr lang="es-ES"/>
        </a:p>
      </dgm:t>
    </dgm:pt>
    <dgm:pt modelId="{52CD2AF7-30CE-8446-B2E4-5B445BB288FC}" type="sibTrans" cxnId="{D0B2CA39-85E8-5D48-91FB-719ECAD73CB0}">
      <dgm:prSet/>
      <dgm:spPr/>
      <dgm:t>
        <a:bodyPr/>
        <a:lstStyle/>
        <a:p>
          <a:endParaRPr lang="es-ES"/>
        </a:p>
      </dgm:t>
    </dgm:pt>
    <dgm:pt modelId="{36FDCA15-00E4-0641-9B8F-2DD5F405094C}">
      <dgm:prSet/>
      <dgm:spPr/>
      <dgm:t>
        <a:bodyPr/>
        <a:lstStyle/>
        <a:p>
          <a:endParaRPr lang="es-AR" dirty="0"/>
        </a:p>
      </dgm:t>
    </dgm:pt>
    <dgm:pt modelId="{EE38CBAF-F327-0543-996C-97286486E7FC}" type="parTrans" cxnId="{508BFD17-8B3F-8343-9C7A-08CC43CDC86A}">
      <dgm:prSet/>
      <dgm:spPr/>
      <dgm:t>
        <a:bodyPr/>
        <a:lstStyle/>
        <a:p>
          <a:endParaRPr lang="es-ES"/>
        </a:p>
      </dgm:t>
    </dgm:pt>
    <dgm:pt modelId="{0A5B0CF6-F6D0-E547-AAFE-D68F568EA986}" type="sibTrans" cxnId="{508BFD17-8B3F-8343-9C7A-08CC43CDC86A}">
      <dgm:prSet/>
      <dgm:spPr/>
      <dgm:t>
        <a:bodyPr/>
        <a:lstStyle/>
        <a:p>
          <a:endParaRPr lang="es-ES"/>
        </a:p>
      </dgm:t>
    </dgm:pt>
    <dgm:pt modelId="{EF514F20-8AAC-394A-9C84-6EC9849FB39A}">
      <dgm:prSet custT="1"/>
      <dgm:spPr/>
      <dgm:t>
        <a:bodyPr/>
        <a:lstStyle/>
        <a:p>
          <a:r>
            <a:rPr lang="es-AR" sz="1800" dirty="0">
              <a:solidFill>
                <a:schemeClr val="accent1"/>
              </a:solidFill>
            </a:rPr>
            <a:t>EXTERNAS ?</a:t>
          </a:r>
        </a:p>
        <a:p>
          <a:r>
            <a:rPr lang="es-AR" sz="1800" dirty="0"/>
            <a:t>Otras disciplinas</a:t>
          </a:r>
        </a:p>
        <a:p>
          <a:r>
            <a:rPr lang="es-AR" sz="1800" dirty="0"/>
            <a:t>Instituciones</a:t>
          </a:r>
        </a:p>
        <a:p>
          <a:r>
            <a:rPr lang="es-AR" sz="1800" dirty="0"/>
            <a:t>Ipa y Fepal</a:t>
          </a:r>
        </a:p>
        <a:p>
          <a:r>
            <a:rPr lang="es-AR" sz="1800" dirty="0"/>
            <a:t>Universidad</a:t>
          </a:r>
        </a:p>
        <a:p>
          <a:r>
            <a:rPr lang="es-AR" sz="1800" dirty="0"/>
            <a:t> Hospitales</a:t>
          </a:r>
        </a:p>
        <a:p>
          <a:r>
            <a:rPr lang="es-AR" sz="1800" dirty="0"/>
            <a:t>Educación</a:t>
          </a:r>
        </a:p>
        <a:p>
          <a:r>
            <a:rPr lang="es-AR" sz="1800" dirty="0"/>
            <a:t>Otros colegas</a:t>
          </a:r>
        </a:p>
        <a:p>
          <a:endParaRPr lang="es-AR" sz="600" dirty="0"/>
        </a:p>
        <a:p>
          <a:endParaRPr lang="es-AR" sz="600" dirty="0"/>
        </a:p>
      </dgm:t>
    </dgm:pt>
    <dgm:pt modelId="{D53A31EF-4E4A-0D44-91E1-1B6193155710}" type="parTrans" cxnId="{D76E8F85-A585-8144-B356-381BCAA14141}">
      <dgm:prSet/>
      <dgm:spPr/>
      <dgm:t>
        <a:bodyPr/>
        <a:lstStyle/>
        <a:p>
          <a:endParaRPr lang="es-ES"/>
        </a:p>
      </dgm:t>
    </dgm:pt>
    <dgm:pt modelId="{B21CFE36-3187-5945-B104-E2A995F513A8}" type="sibTrans" cxnId="{D76E8F85-A585-8144-B356-381BCAA14141}">
      <dgm:prSet/>
      <dgm:spPr/>
      <dgm:t>
        <a:bodyPr/>
        <a:lstStyle/>
        <a:p>
          <a:endParaRPr lang="es-ES"/>
        </a:p>
      </dgm:t>
    </dgm:pt>
    <dgm:pt modelId="{53DD1344-DF4E-1447-BCD2-9434BF75A4F1}">
      <dgm:prSet custT="1"/>
      <dgm:spPr/>
      <dgm:t>
        <a:bodyPr/>
        <a:lstStyle/>
        <a:p>
          <a:endParaRPr lang="es-ES" sz="2000" dirty="0"/>
        </a:p>
      </dgm:t>
    </dgm:pt>
    <dgm:pt modelId="{1407003F-27DE-6D40-AB36-0B023FC53A86}" type="parTrans" cxnId="{2EEE432D-5090-1A40-9377-2569AD39DE5F}">
      <dgm:prSet/>
      <dgm:spPr/>
      <dgm:t>
        <a:bodyPr/>
        <a:lstStyle/>
        <a:p>
          <a:endParaRPr lang="es-ES"/>
        </a:p>
      </dgm:t>
    </dgm:pt>
    <dgm:pt modelId="{F5E1C078-F458-3A47-93F3-D63479FCD248}" type="sibTrans" cxnId="{2EEE432D-5090-1A40-9377-2569AD39DE5F}">
      <dgm:prSet/>
      <dgm:spPr/>
      <dgm:t>
        <a:bodyPr/>
        <a:lstStyle/>
        <a:p>
          <a:endParaRPr lang="es-ES"/>
        </a:p>
      </dgm:t>
    </dgm:pt>
    <dgm:pt modelId="{B591CC4D-069E-4945-B41F-32905790BF3A}" type="pres">
      <dgm:prSet presAssocID="{B59977DC-B5E3-694D-9B70-2F37C8A050C2}" presName="compositeShape" presStyleCnt="0">
        <dgm:presLayoutVars>
          <dgm:chMax val="7"/>
          <dgm:dir/>
          <dgm:resizeHandles val="exact"/>
        </dgm:presLayoutVars>
      </dgm:prSet>
      <dgm:spPr/>
    </dgm:pt>
    <dgm:pt modelId="{3E31669F-F0C9-3044-9375-52A59E621EBA}" type="pres">
      <dgm:prSet presAssocID="{20D23FA3-8638-8944-9F35-F9A9BA74FBE9}" presName="circ1" presStyleLbl="vennNode1" presStyleIdx="0" presStyleCnt="6"/>
      <dgm:spPr/>
    </dgm:pt>
    <dgm:pt modelId="{5A5E3282-ACAA-9146-BE70-5611023F72B7}" type="pres">
      <dgm:prSet presAssocID="{20D23FA3-8638-8944-9F35-F9A9BA74FBE9}" presName="circ1Tx" presStyleLbl="revTx" presStyleIdx="0" presStyleCnt="0">
        <dgm:presLayoutVars>
          <dgm:chMax val="0"/>
          <dgm:chPref val="0"/>
          <dgm:bulletEnabled val="1"/>
        </dgm:presLayoutVars>
      </dgm:prSet>
      <dgm:spPr/>
    </dgm:pt>
    <dgm:pt modelId="{8F58AA37-1022-DB49-982D-9CE8922B954A}" type="pres">
      <dgm:prSet presAssocID="{799272B0-0869-0449-BE97-9A8902F2D4A0}" presName="circ2" presStyleLbl="vennNode1" presStyleIdx="1" presStyleCnt="6"/>
      <dgm:spPr/>
    </dgm:pt>
    <dgm:pt modelId="{E4A3A21E-DF33-974F-B50F-CB2DCCDBA2ED}" type="pres">
      <dgm:prSet presAssocID="{799272B0-0869-0449-BE97-9A8902F2D4A0}" presName="circ2Tx" presStyleLbl="revTx" presStyleIdx="0" presStyleCnt="0">
        <dgm:presLayoutVars>
          <dgm:chMax val="0"/>
          <dgm:chPref val="0"/>
          <dgm:bulletEnabled val="1"/>
        </dgm:presLayoutVars>
      </dgm:prSet>
      <dgm:spPr/>
    </dgm:pt>
    <dgm:pt modelId="{718F6C44-5B37-8249-A845-BE52A0C2D36B}" type="pres">
      <dgm:prSet presAssocID="{812AAC33-4B73-6545-9049-FC5B1C494CE5}" presName="circ3" presStyleLbl="vennNode1" presStyleIdx="2" presStyleCnt="6"/>
      <dgm:spPr/>
    </dgm:pt>
    <dgm:pt modelId="{081C9D6F-EE9C-ED4B-ADA8-B7D67BFC830C}" type="pres">
      <dgm:prSet presAssocID="{812AAC33-4B73-6545-9049-FC5B1C494CE5}" presName="circ3Tx" presStyleLbl="revTx" presStyleIdx="0" presStyleCnt="0">
        <dgm:presLayoutVars>
          <dgm:chMax val="0"/>
          <dgm:chPref val="0"/>
          <dgm:bulletEnabled val="1"/>
        </dgm:presLayoutVars>
      </dgm:prSet>
      <dgm:spPr/>
    </dgm:pt>
    <dgm:pt modelId="{030F06A2-6FC9-CB46-8C5E-E684102AB82E}" type="pres">
      <dgm:prSet presAssocID="{36FDCA15-00E4-0641-9B8F-2DD5F405094C}" presName="circ4" presStyleLbl="vennNode1" presStyleIdx="3" presStyleCnt="6"/>
      <dgm:spPr/>
    </dgm:pt>
    <dgm:pt modelId="{7B0888AF-9D5F-5B46-B9B7-18C03749CD80}" type="pres">
      <dgm:prSet presAssocID="{36FDCA15-00E4-0641-9B8F-2DD5F405094C}" presName="circ4Tx" presStyleLbl="revTx" presStyleIdx="0" presStyleCnt="0" custScaleX="107632">
        <dgm:presLayoutVars>
          <dgm:chMax val="0"/>
          <dgm:chPref val="0"/>
          <dgm:bulletEnabled val="1"/>
        </dgm:presLayoutVars>
      </dgm:prSet>
      <dgm:spPr/>
    </dgm:pt>
    <dgm:pt modelId="{57A06A5F-E8E1-D84E-8225-5BDC7CD3F556}" type="pres">
      <dgm:prSet presAssocID="{EF514F20-8AAC-394A-9C84-6EC9849FB39A}" presName="circ5" presStyleLbl="vennNode1" presStyleIdx="4" presStyleCnt="6"/>
      <dgm:spPr/>
    </dgm:pt>
    <dgm:pt modelId="{E1C9E027-5656-4C42-AA75-3E91001500F9}" type="pres">
      <dgm:prSet presAssocID="{EF514F20-8AAC-394A-9C84-6EC9849FB39A}" presName="circ5Tx" presStyleLbl="revTx" presStyleIdx="0" presStyleCnt="0">
        <dgm:presLayoutVars>
          <dgm:chMax val="0"/>
          <dgm:chPref val="0"/>
          <dgm:bulletEnabled val="1"/>
        </dgm:presLayoutVars>
      </dgm:prSet>
      <dgm:spPr/>
    </dgm:pt>
    <dgm:pt modelId="{70BAA0E0-17BA-C64F-AB05-5FE33E0CAB05}" type="pres">
      <dgm:prSet presAssocID="{53DD1344-DF4E-1447-BCD2-9434BF75A4F1}" presName="circ6" presStyleLbl="vennNode1" presStyleIdx="5" presStyleCnt="6"/>
      <dgm:spPr/>
    </dgm:pt>
    <dgm:pt modelId="{A5042242-9427-4749-84D7-7AFA9C9F9F96}" type="pres">
      <dgm:prSet presAssocID="{53DD1344-DF4E-1447-BCD2-9434BF75A4F1}" presName="circ6Tx" presStyleLbl="revTx" presStyleIdx="0" presStyleCnt="0">
        <dgm:presLayoutVars>
          <dgm:chMax val="0"/>
          <dgm:chPref val="0"/>
          <dgm:bulletEnabled val="1"/>
        </dgm:presLayoutVars>
      </dgm:prSet>
      <dgm:spPr/>
    </dgm:pt>
  </dgm:ptLst>
  <dgm:cxnLst>
    <dgm:cxn modelId="{20F09504-9340-9444-BCF0-7272699A985B}" type="presOf" srcId="{53DD1344-DF4E-1447-BCD2-9434BF75A4F1}" destId="{A5042242-9427-4749-84D7-7AFA9C9F9F96}" srcOrd="0" destOrd="0" presId="urn:microsoft.com/office/officeart/2005/8/layout/venn1"/>
    <dgm:cxn modelId="{508BFD17-8B3F-8343-9C7A-08CC43CDC86A}" srcId="{B59977DC-B5E3-694D-9B70-2F37C8A050C2}" destId="{36FDCA15-00E4-0641-9B8F-2DD5F405094C}" srcOrd="3" destOrd="0" parTransId="{EE38CBAF-F327-0543-996C-97286486E7FC}" sibTransId="{0A5B0CF6-F6D0-E547-AAFE-D68F568EA986}"/>
    <dgm:cxn modelId="{2EEE432D-5090-1A40-9377-2569AD39DE5F}" srcId="{B59977DC-B5E3-694D-9B70-2F37C8A050C2}" destId="{53DD1344-DF4E-1447-BCD2-9434BF75A4F1}" srcOrd="5" destOrd="0" parTransId="{1407003F-27DE-6D40-AB36-0B023FC53A86}" sibTransId="{F5E1C078-F458-3A47-93F3-D63479FCD248}"/>
    <dgm:cxn modelId="{D0B2CA39-85E8-5D48-91FB-719ECAD73CB0}" srcId="{B59977DC-B5E3-694D-9B70-2F37C8A050C2}" destId="{812AAC33-4B73-6545-9049-FC5B1C494CE5}" srcOrd="2" destOrd="0" parTransId="{F7A5299B-1E23-7D41-937C-FB00F320E2D2}" sibTransId="{52CD2AF7-30CE-8446-B2E4-5B445BB288FC}"/>
    <dgm:cxn modelId="{76C32E4B-FDCB-464F-B5ED-3BA2D36895AB}" srcId="{B59977DC-B5E3-694D-9B70-2F37C8A050C2}" destId="{799272B0-0869-0449-BE97-9A8902F2D4A0}" srcOrd="1" destOrd="0" parTransId="{A796DEFB-FBFF-EA49-B3AC-891BC0576338}" sibTransId="{F4826E54-8FE3-B241-A2DD-2DB726900AF3}"/>
    <dgm:cxn modelId="{A581EC7E-CCD7-C24B-9126-615E1FC281BD}" srcId="{B59977DC-B5E3-694D-9B70-2F37C8A050C2}" destId="{20D23FA3-8638-8944-9F35-F9A9BA74FBE9}" srcOrd="0" destOrd="0" parTransId="{19E798BE-8F05-BA4F-87CD-876584632869}" sibTransId="{99DE2C3B-D244-AE41-87BE-B1830ACACA24}"/>
    <dgm:cxn modelId="{D76E8F85-A585-8144-B356-381BCAA14141}" srcId="{B59977DC-B5E3-694D-9B70-2F37C8A050C2}" destId="{EF514F20-8AAC-394A-9C84-6EC9849FB39A}" srcOrd="4" destOrd="0" parTransId="{D53A31EF-4E4A-0D44-91E1-1B6193155710}" sibTransId="{B21CFE36-3187-5945-B104-E2A995F513A8}"/>
    <dgm:cxn modelId="{8422778E-B9E5-E44A-A9EA-77725EB84FC1}" type="presOf" srcId="{36FDCA15-00E4-0641-9B8F-2DD5F405094C}" destId="{7B0888AF-9D5F-5B46-B9B7-18C03749CD80}" srcOrd="0" destOrd="0" presId="urn:microsoft.com/office/officeart/2005/8/layout/venn1"/>
    <dgm:cxn modelId="{00D90D95-21A8-B84D-ACEE-E89E9029189D}" type="presOf" srcId="{B59977DC-B5E3-694D-9B70-2F37C8A050C2}" destId="{B591CC4D-069E-4945-B41F-32905790BF3A}" srcOrd="0" destOrd="0" presId="urn:microsoft.com/office/officeart/2005/8/layout/venn1"/>
    <dgm:cxn modelId="{C7A9A897-BFCA-F744-AF66-1C4DB85D863D}" type="presOf" srcId="{799272B0-0869-0449-BE97-9A8902F2D4A0}" destId="{E4A3A21E-DF33-974F-B50F-CB2DCCDBA2ED}" srcOrd="0" destOrd="0" presId="urn:microsoft.com/office/officeart/2005/8/layout/venn1"/>
    <dgm:cxn modelId="{DA70C0AE-5116-5445-9D2D-DDA9CD4A499C}" type="presOf" srcId="{20D23FA3-8638-8944-9F35-F9A9BA74FBE9}" destId="{5A5E3282-ACAA-9146-BE70-5611023F72B7}" srcOrd="0" destOrd="0" presId="urn:microsoft.com/office/officeart/2005/8/layout/venn1"/>
    <dgm:cxn modelId="{25D3CCBE-036B-9D4F-9664-F15250D3E3FD}" type="presOf" srcId="{812AAC33-4B73-6545-9049-FC5B1C494CE5}" destId="{081C9D6F-EE9C-ED4B-ADA8-B7D67BFC830C}" srcOrd="0" destOrd="0" presId="urn:microsoft.com/office/officeart/2005/8/layout/venn1"/>
    <dgm:cxn modelId="{74781AF5-D92B-C042-9BB0-B9E6C2D7FF6A}" type="presOf" srcId="{EF514F20-8AAC-394A-9C84-6EC9849FB39A}" destId="{E1C9E027-5656-4C42-AA75-3E91001500F9}" srcOrd="0" destOrd="0" presId="urn:microsoft.com/office/officeart/2005/8/layout/venn1"/>
    <dgm:cxn modelId="{E81F34B9-95C3-5A49-9BAB-FDAB58C33C03}" type="presParOf" srcId="{B591CC4D-069E-4945-B41F-32905790BF3A}" destId="{3E31669F-F0C9-3044-9375-52A59E621EBA}" srcOrd="0" destOrd="0" presId="urn:microsoft.com/office/officeart/2005/8/layout/venn1"/>
    <dgm:cxn modelId="{D95CD466-5F2F-B642-BD5E-098B71D1E55B}" type="presParOf" srcId="{B591CC4D-069E-4945-B41F-32905790BF3A}" destId="{5A5E3282-ACAA-9146-BE70-5611023F72B7}" srcOrd="1" destOrd="0" presId="urn:microsoft.com/office/officeart/2005/8/layout/venn1"/>
    <dgm:cxn modelId="{F79F2354-54DF-0149-B33B-10D12133A025}" type="presParOf" srcId="{B591CC4D-069E-4945-B41F-32905790BF3A}" destId="{8F58AA37-1022-DB49-982D-9CE8922B954A}" srcOrd="2" destOrd="0" presId="urn:microsoft.com/office/officeart/2005/8/layout/venn1"/>
    <dgm:cxn modelId="{087E76E7-F738-FF4C-BC7C-5525E5A18A7A}" type="presParOf" srcId="{B591CC4D-069E-4945-B41F-32905790BF3A}" destId="{E4A3A21E-DF33-974F-B50F-CB2DCCDBA2ED}" srcOrd="3" destOrd="0" presId="urn:microsoft.com/office/officeart/2005/8/layout/venn1"/>
    <dgm:cxn modelId="{5BB438EB-33C3-844D-98A7-BD6A58F1D576}" type="presParOf" srcId="{B591CC4D-069E-4945-B41F-32905790BF3A}" destId="{718F6C44-5B37-8249-A845-BE52A0C2D36B}" srcOrd="4" destOrd="0" presId="urn:microsoft.com/office/officeart/2005/8/layout/venn1"/>
    <dgm:cxn modelId="{AB47A541-8DB7-BD4E-AD75-0785FA35A67E}" type="presParOf" srcId="{B591CC4D-069E-4945-B41F-32905790BF3A}" destId="{081C9D6F-EE9C-ED4B-ADA8-B7D67BFC830C}" srcOrd="5" destOrd="0" presId="urn:microsoft.com/office/officeart/2005/8/layout/venn1"/>
    <dgm:cxn modelId="{AC4DFBA2-89D8-7144-884D-3C46948275AD}" type="presParOf" srcId="{B591CC4D-069E-4945-B41F-32905790BF3A}" destId="{030F06A2-6FC9-CB46-8C5E-E684102AB82E}" srcOrd="6" destOrd="0" presId="urn:microsoft.com/office/officeart/2005/8/layout/venn1"/>
    <dgm:cxn modelId="{C9040BFA-ACAD-4141-B664-D54CC59A70CC}" type="presParOf" srcId="{B591CC4D-069E-4945-B41F-32905790BF3A}" destId="{7B0888AF-9D5F-5B46-B9B7-18C03749CD80}" srcOrd="7" destOrd="0" presId="urn:microsoft.com/office/officeart/2005/8/layout/venn1"/>
    <dgm:cxn modelId="{3B6BB2F4-7C85-1544-B525-C8D228969BF3}" type="presParOf" srcId="{B591CC4D-069E-4945-B41F-32905790BF3A}" destId="{57A06A5F-E8E1-D84E-8225-5BDC7CD3F556}" srcOrd="8" destOrd="0" presId="urn:microsoft.com/office/officeart/2005/8/layout/venn1"/>
    <dgm:cxn modelId="{A56F55AA-7B26-7142-968A-BBDCC4F3703C}" type="presParOf" srcId="{B591CC4D-069E-4945-B41F-32905790BF3A}" destId="{E1C9E027-5656-4C42-AA75-3E91001500F9}" srcOrd="9" destOrd="0" presId="urn:microsoft.com/office/officeart/2005/8/layout/venn1"/>
    <dgm:cxn modelId="{BD683201-88E5-7944-99C8-B485BF335AC8}" type="presParOf" srcId="{B591CC4D-069E-4945-B41F-32905790BF3A}" destId="{70BAA0E0-17BA-C64F-AB05-5FE33E0CAB05}" srcOrd="10" destOrd="0" presId="urn:microsoft.com/office/officeart/2005/8/layout/venn1"/>
    <dgm:cxn modelId="{7301B051-D30A-A546-9308-39C77536944E}" type="presParOf" srcId="{B591CC4D-069E-4945-B41F-32905790BF3A}" destId="{A5042242-9427-4749-84D7-7AFA9C9F9F96}" srcOrd="11"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5082ED-71A4-4723-A89F-19041D67284F}"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0A633D7A-CB24-4C24-A1B2-E892BC1FC410}">
      <dgm:prSet/>
      <dgm:spPr/>
      <dgm:t>
        <a:bodyPr/>
        <a:lstStyle/>
        <a:p>
          <a:pPr>
            <a:lnSpc>
              <a:spcPct val="100000"/>
            </a:lnSpc>
          </a:pPr>
          <a:r>
            <a:rPr lang="es-AR"/>
            <a:t>Muchas gracias!</a:t>
          </a:r>
          <a:endParaRPr lang="en-US"/>
        </a:p>
      </dgm:t>
    </dgm:pt>
    <dgm:pt modelId="{3A9C3B48-1029-42C1-9D8B-DA267866CBE1}" type="parTrans" cxnId="{63609385-508C-4431-9860-4707D33ABE56}">
      <dgm:prSet/>
      <dgm:spPr/>
      <dgm:t>
        <a:bodyPr/>
        <a:lstStyle/>
        <a:p>
          <a:endParaRPr lang="en-US"/>
        </a:p>
      </dgm:t>
    </dgm:pt>
    <dgm:pt modelId="{896CEB7A-830F-435C-A9EF-9E649663ACC3}" type="sibTrans" cxnId="{63609385-508C-4431-9860-4707D33ABE56}">
      <dgm:prSet/>
      <dgm:spPr/>
      <dgm:t>
        <a:bodyPr/>
        <a:lstStyle/>
        <a:p>
          <a:endParaRPr lang="en-US"/>
        </a:p>
      </dgm:t>
    </dgm:pt>
    <dgm:pt modelId="{2D7EA780-3A57-487B-96E5-94CE01E4A228}">
      <dgm:prSet/>
      <dgm:spPr/>
      <dgm:t>
        <a:bodyPr/>
        <a:lstStyle/>
        <a:p>
          <a:pPr>
            <a:lnSpc>
              <a:spcPct val="100000"/>
            </a:lnSpc>
          </a:pPr>
          <a:r>
            <a:rPr lang="es-AR">
              <a:hlinkClick xmlns:r="http://schemas.openxmlformats.org/officeDocument/2006/relationships" r:id="rId1"/>
            </a:rPr>
            <a:t>afainstein@gmail.com</a:t>
          </a:r>
          <a:endParaRPr lang="en-US"/>
        </a:p>
      </dgm:t>
    </dgm:pt>
    <dgm:pt modelId="{F364291A-7A0A-4D93-A102-E3AA64B5BC09}" type="parTrans" cxnId="{609DD02A-F468-47EC-9DEA-0C51210C356D}">
      <dgm:prSet/>
      <dgm:spPr/>
      <dgm:t>
        <a:bodyPr/>
        <a:lstStyle/>
        <a:p>
          <a:endParaRPr lang="en-US"/>
        </a:p>
      </dgm:t>
    </dgm:pt>
    <dgm:pt modelId="{3AC2685B-44F1-48E0-83B5-552252232F62}" type="sibTrans" cxnId="{609DD02A-F468-47EC-9DEA-0C51210C356D}">
      <dgm:prSet/>
      <dgm:spPr/>
      <dgm:t>
        <a:bodyPr/>
        <a:lstStyle/>
        <a:p>
          <a:endParaRPr lang="en-US"/>
        </a:p>
      </dgm:t>
    </dgm:pt>
    <dgm:pt modelId="{843DDC18-D144-4D42-8693-19F1C31A663E}">
      <dgm:prSet/>
      <dgm:spPr/>
      <dgm:t>
        <a:bodyPr/>
        <a:lstStyle/>
        <a:p>
          <a:pPr>
            <a:lnSpc>
              <a:spcPct val="100000"/>
            </a:lnSpc>
          </a:pPr>
          <a:r>
            <a:rPr lang="es-AR"/>
            <a:t>www. abelfainstein.com </a:t>
          </a:r>
          <a:endParaRPr lang="en-US"/>
        </a:p>
      </dgm:t>
    </dgm:pt>
    <dgm:pt modelId="{58ADFD0D-5BAE-4AA9-B7CD-135BA542283D}" type="parTrans" cxnId="{5100369B-FFC3-475A-BFD9-94F451BDFF9F}">
      <dgm:prSet/>
      <dgm:spPr/>
      <dgm:t>
        <a:bodyPr/>
        <a:lstStyle/>
        <a:p>
          <a:endParaRPr lang="en-US"/>
        </a:p>
      </dgm:t>
    </dgm:pt>
    <dgm:pt modelId="{39986941-D60F-4121-A08D-484344FCB821}" type="sibTrans" cxnId="{5100369B-FFC3-475A-BFD9-94F451BDFF9F}">
      <dgm:prSet/>
      <dgm:spPr/>
      <dgm:t>
        <a:bodyPr/>
        <a:lstStyle/>
        <a:p>
          <a:endParaRPr lang="en-US"/>
        </a:p>
      </dgm:t>
    </dgm:pt>
    <dgm:pt modelId="{9F2102C3-596F-49A1-BDB2-5957B6DBAA09}" type="pres">
      <dgm:prSet presAssocID="{4A5082ED-71A4-4723-A89F-19041D67284F}" presName="root" presStyleCnt="0">
        <dgm:presLayoutVars>
          <dgm:dir/>
          <dgm:resizeHandles val="exact"/>
        </dgm:presLayoutVars>
      </dgm:prSet>
      <dgm:spPr/>
    </dgm:pt>
    <dgm:pt modelId="{D41B7760-4668-4459-81D5-4C4B91132291}" type="pres">
      <dgm:prSet presAssocID="{0A633D7A-CB24-4C24-A1B2-E892BC1FC410}" presName="compNode" presStyleCnt="0"/>
      <dgm:spPr/>
    </dgm:pt>
    <dgm:pt modelId="{24090DE5-FA22-4E02-9493-C988EEC00F90}" type="pres">
      <dgm:prSet presAssocID="{0A633D7A-CB24-4C24-A1B2-E892BC1FC410}"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Smiling Face with No Fill"/>
        </a:ext>
      </dgm:extLst>
    </dgm:pt>
    <dgm:pt modelId="{51355D76-5B5C-40F1-8D1F-E6FCC5987628}" type="pres">
      <dgm:prSet presAssocID="{0A633D7A-CB24-4C24-A1B2-E892BC1FC410}" presName="spaceRect" presStyleCnt="0"/>
      <dgm:spPr/>
    </dgm:pt>
    <dgm:pt modelId="{72364A59-0C60-4FBE-8B85-A511A2B9F2A3}" type="pres">
      <dgm:prSet presAssocID="{0A633D7A-CB24-4C24-A1B2-E892BC1FC410}" presName="textRect" presStyleLbl="revTx" presStyleIdx="0" presStyleCnt="3">
        <dgm:presLayoutVars>
          <dgm:chMax val="1"/>
          <dgm:chPref val="1"/>
        </dgm:presLayoutVars>
      </dgm:prSet>
      <dgm:spPr/>
    </dgm:pt>
    <dgm:pt modelId="{555B5C6B-035D-48E6-99FD-FE791BC9367D}" type="pres">
      <dgm:prSet presAssocID="{896CEB7A-830F-435C-A9EF-9E649663ACC3}" presName="sibTrans" presStyleCnt="0"/>
      <dgm:spPr/>
    </dgm:pt>
    <dgm:pt modelId="{DF1BBACF-373B-414C-B282-F161F9E958B7}" type="pres">
      <dgm:prSet presAssocID="{2D7EA780-3A57-487B-96E5-94CE01E4A228}" presName="compNode" presStyleCnt="0"/>
      <dgm:spPr/>
    </dgm:pt>
    <dgm:pt modelId="{EE852284-F644-405B-A615-EF4918327852}" type="pres">
      <dgm:prSet presAssocID="{2D7EA780-3A57-487B-96E5-94CE01E4A228}"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Correo electrónico"/>
        </a:ext>
      </dgm:extLst>
    </dgm:pt>
    <dgm:pt modelId="{0C2471B6-4072-4240-9B13-F558D9BCFCF2}" type="pres">
      <dgm:prSet presAssocID="{2D7EA780-3A57-487B-96E5-94CE01E4A228}" presName="spaceRect" presStyleCnt="0"/>
      <dgm:spPr/>
    </dgm:pt>
    <dgm:pt modelId="{349A6654-1C1F-4ED9-80DA-6371D5731CF6}" type="pres">
      <dgm:prSet presAssocID="{2D7EA780-3A57-487B-96E5-94CE01E4A228}" presName="textRect" presStyleLbl="revTx" presStyleIdx="1" presStyleCnt="3">
        <dgm:presLayoutVars>
          <dgm:chMax val="1"/>
          <dgm:chPref val="1"/>
        </dgm:presLayoutVars>
      </dgm:prSet>
      <dgm:spPr/>
    </dgm:pt>
    <dgm:pt modelId="{B5714279-26E2-4443-8CE1-694F2B6638C1}" type="pres">
      <dgm:prSet presAssocID="{3AC2685B-44F1-48E0-83B5-552252232F62}" presName="sibTrans" presStyleCnt="0"/>
      <dgm:spPr/>
    </dgm:pt>
    <dgm:pt modelId="{DA899340-FC31-4C1E-94AC-D85603DFB92E}" type="pres">
      <dgm:prSet presAssocID="{843DDC18-D144-4D42-8693-19F1C31A663E}" presName="compNode" presStyleCnt="0"/>
      <dgm:spPr/>
    </dgm:pt>
    <dgm:pt modelId="{D961FC01-2ED7-451D-94E1-60A7750495D3}" type="pres">
      <dgm:prSet presAssocID="{843DDC18-D144-4D42-8693-19F1C31A663E}"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Monitor"/>
        </a:ext>
      </dgm:extLst>
    </dgm:pt>
    <dgm:pt modelId="{03245032-C2BC-4AD4-B5DD-D1B2CA3E15E7}" type="pres">
      <dgm:prSet presAssocID="{843DDC18-D144-4D42-8693-19F1C31A663E}" presName="spaceRect" presStyleCnt="0"/>
      <dgm:spPr/>
    </dgm:pt>
    <dgm:pt modelId="{3330D785-4A33-4A50-A23F-B4E6F5321EED}" type="pres">
      <dgm:prSet presAssocID="{843DDC18-D144-4D42-8693-19F1C31A663E}" presName="textRect" presStyleLbl="revTx" presStyleIdx="2" presStyleCnt="3">
        <dgm:presLayoutVars>
          <dgm:chMax val="1"/>
          <dgm:chPref val="1"/>
        </dgm:presLayoutVars>
      </dgm:prSet>
      <dgm:spPr/>
    </dgm:pt>
  </dgm:ptLst>
  <dgm:cxnLst>
    <dgm:cxn modelId="{92FD1E04-05B0-4B16-846F-F9C839A943EB}" type="presOf" srcId="{2D7EA780-3A57-487B-96E5-94CE01E4A228}" destId="{349A6654-1C1F-4ED9-80DA-6371D5731CF6}" srcOrd="0" destOrd="0" presId="urn:microsoft.com/office/officeart/2018/2/layout/IconLabelList"/>
    <dgm:cxn modelId="{609DD02A-F468-47EC-9DEA-0C51210C356D}" srcId="{4A5082ED-71A4-4723-A89F-19041D67284F}" destId="{2D7EA780-3A57-487B-96E5-94CE01E4A228}" srcOrd="1" destOrd="0" parTransId="{F364291A-7A0A-4D93-A102-E3AA64B5BC09}" sibTransId="{3AC2685B-44F1-48E0-83B5-552252232F62}"/>
    <dgm:cxn modelId="{63609385-508C-4431-9860-4707D33ABE56}" srcId="{4A5082ED-71A4-4723-A89F-19041D67284F}" destId="{0A633D7A-CB24-4C24-A1B2-E892BC1FC410}" srcOrd="0" destOrd="0" parTransId="{3A9C3B48-1029-42C1-9D8B-DA267866CBE1}" sibTransId="{896CEB7A-830F-435C-A9EF-9E649663ACC3}"/>
    <dgm:cxn modelId="{5100369B-FFC3-475A-BFD9-94F451BDFF9F}" srcId="{4A5082ED-71A4-4723-A89F-19041D67284F}" destId="{843DDC18-D144-4D42-8693-19F1C31A663E}" srcOrd="2" destOrd="0" parTransId="{58ADFD0D-5BAE-4AA9-B7CD-135BA542283D}" sibTransId="{39986941-D60F-4121-A08D-484344FCB821}"/>
    <dgm:cxn modelId="{7CDAB9B4-82DB-4BDA-903C-6F46AE4CD2EC}" type="presOf" srcId="{843DDC18-D144-4D42-8693-19F1C31A663E}" destId="{3330D785-4A33-4A50-A23F-B4E6F5321EED}" srcOrd="0" destOrd="0" presId="urn:microsoft.com/office/officeart/2018/2/layout/IconLabelList"/>
    <dgm:cxn modelId="{9471DFE9-0AFD-4D8E-B875-CA98A0262083}" type="presOf" srcId="{4A5082ED-71A4-4723-A89F-19041D67284F}" destId="{9F2102C3-596F-49A1-BDB2-5957B6DBAA09}" srcOrd="0" destOrd="0" presId="urn:microsoft.com/office/officeart/2018/2/layout/IconLabelList"/>
    <dgm:cxn modelId="{A3614BFC-7661-45B2-9477-0DE2F0D234EB}" type="presOf" srcId="{0A633D7A-CB24-4C24-A1B2-E892BC1FC410}" destId="{72364A59-0C60-4FBE-8B85-A511A2B9F2A3}" srcOrd="0" destOrd="0" presId="urn:microsoft.com/office/officeart/2018/2/layout/IconLabelList"/>
    <dgm:cxn modelId="{889C5E93-FBF2-479C-AA24-383FE9440E97}" type="presParOf" srcId="{9F2102C3-596F-49A1-BDB2-5957B6DBAA09}" destId="{D41B7760-4668-4459-81D5-4C4B91132291}" srcOrd="0" destOrd="0" presId="urn:microsoft.com/office/officeart/2018/2/layout/IconLabelList"/>
    <dgm:cxn modelId="{39668FDC-7E0F-492E-8811-68A7A42A4E97}" type="presParOf" srcId="{D41B7760-4668-4459-81D5-4C4B91132291}" destId="{24090DE5-FA22-4E02-9493-C988EEC00F90}" srcOrd="0" destOrd="0" presId="urn:microsoft.com/office/officeart/2018/2/layout/IconLabelList"/>
    <dgm:cxn modelId="{FD6B812B-E42B-4470-986A-B2EB9A5968EE}" type="presParOf" srcId="{D41B7760-4668-4459-81D5-4C4B91132291}" destId="{51355D76-5B5C-40F1-8D1F-E6FCC5987628}" srcOrd="1" destOrd="0" presId="urn:microsoft.com/office/officeart/2018/2/layout/IconLabelList"/>
    <dgm:cxn modelId="{2F86F3E8-6FD3-4EAF-9993-213723732DEB}" type="presParOf" srcId="{D41B7760-4668-4459-81D5-4C4B91132291}" destId="{72364A59-0C60-4FBE-8B85-A511A2B9F2A3}" srcOrd="2" destOrd="0" presId="urn:microsoft.com/office/officeart/2018/2/layout/IconLabelList"/>
    <dgm:cxn modelId="{CBEFF883-0B1A-4372-969C-0A49BA7C9ED5}" type="presParOf" srcId="{9F2102C3-596F-49A1-BDB2-5957B6DBAA09}" destId="{555B5C6B-035D-48E6-99FD-FE791BC9367D}" srcOrd="1" destOrd="0" presId="urn:microsoft.com/office/officeart/2018/2/layout/IconLabelList"/>
    <dgm:cxn modelId="{C865D502-199E-4043-B201-60A2E37DC824}" type="presParOf" srcId="{9F2102C3-596F-49A1-BDB2-5957B6DBAA09}" destId="{DF1BBACF-373B-414C-B282-F161F9E958B7}" srcOrd="2" destOrd="0" presId="urn:microsoft.com/office/officeart/2018/2/layout/IconLabelList"/>
    <dgm:cxn modelId="{BB4E0EC1-831D-4CB5-BB66-A72EDABA648B}" type="presParOf" srcId="{DF1BBACF-373B-414C-B282-F161F9E958B7}" destId="{EE852284-F644-405B-A615-EF4918327852}" srcOrd="0" destOrd="0" presId="urn:microsoft.com/office/officeart/2018/2/layout/IconLabelList"/>
    <dgm:cxn modelId="{3000D0EE-3EAC-4829-97AC-E80DBD65DB75}" type="presParOf" srcId="{DF1BBACF-373B-414C-B282-F161F9E958B7}" destId="{0C2471B6-4072-4240-9B13-F558D9BCFCF2}" srcOrd="1" destOrd="0" presId="urn:microsoft.com/office/officeart/2018/2/layout/IconLabelList"/>
    <dgm:cxn modelId="{A307DFB0-B77E-4E35-8D91-977DEF4F0698}" type="presParOf" srcId="{DF1BBACF-373B-414C-B282-F161F9E958B7}" destId="{349A6654-1C1F-4ED9-80DA-6371D5731CF6}" srcOrd="2" destOrd="0" presId="urn:microsoft.com/office/officeart/2018/2/layout/IconLabelList"/>
    <dgm:cxn modelId="{AA54125B-DE23-457D-B7EA-8C6EC44B90F2}" type="presParOf" srcId="{9F2102C3-596F-49A1-BDB2-5957B6DBAA09}" destId="{B5714279-26E2-4443-8CE1-694F2B6638C1}" srcOrd="3" destOrd="0" presId="urn:microsoft.com/office/officeart/2018/2/layout/IconLabelList"/>
    <dgm:cxn modelId="{94F52E81-D7D1-4AA4-8597-34D52B05048F}" type="presParOf" srcId="{9F2102C3-596F-49A1-BDB2-5957B6DBAA09}" destId="{DA899340-FC31-4C1E-94AC-D85603DFB92E}" srcOrd="4" destOrd="0" presId="urn:microsoft.com/office/officeart/2018/2/layout/IconLabelList"/>
    <dgm:cxn modelId="{D4BEBBE9-E9A8-418D-8ABD-1DD1F93C9C95}" type="presParOf" srcId="{DA899340-FC31-4C1E-94AC-D85603DFB92E}" destId="{D961FC01-2ED7-451D-94E1-60A7750495D3}" srcOrd="0" destOrd="0" presId="urn:microsoft.com/office/officeart/2018/2/layout/IconLabelList"/>
    <dgm:cxn modelId="{3CAF71F2-3E94-4C80-B40C-FBC0E5FF9EA9}" type="presParOf" srcId="{DA899340-FC31-4C1E-94AC-D85603DFB92E}" destId="{03245032-C2BC-4AD4-B5DD-D1B2CA3E15E7}" srcOrd="1" destOrd="0" presId="urn:microsoft.com/office/officeart/2018/2/layout/IconLabelList"/>
    <dgm:cxn modelId="{A3D6FF75-E427-4BDA-8336-8C834BCCBD6C}" type="presParOf" srcId="{DA899340-FC31-4C1E-94AC-D85603DFB92E}" destId="{3330D785-4A33-4A50-A23F-B4E6F5321EE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72A6A-27EF-3641-BE70-5887DE4253A8}">
      <dsp:nvSpPr>
        <dsp:cNvPr id="0" name=""/>
        <dsp:cNvSpPr/>
      </dsp:nvSpPr>
      <dsp:spPr>
        <a:xfrm>
          <a:off x="0" y="111743"/>
          <a:ext cx="5257800" cy="25974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s-AR" sz="3000" kern="1200"/>
            <a:t>El efecto de transmisión de la experiencia de lo inconsciente, sólo puede evaluarse, a posteriori, en las respectivas prácticas del analista.</a:t>
          </a:r>
          <a:endParaRPr lang="en-US" sz="3000" kern="1200"/>
        </a:p>
      </dsp:txBody>
      <dsp:txXfrm>
        <a:off x="126795" y="238538"/>
        <a:ext cx="5004210" cy="2343810"/>
      </dsp:txXfrm>
    </dsp:sp>
    <dsp:sp modelId="{18AA7898-FEDF-E544-924C-69C826027E2D}">
      <dsp:nvSpPr>
        <dsp:cNvPr id="0" name=""/>
        <dsp:cNvSpPr/>
      </dsp:nvSpPr>
      <dsp:spPr>
        <a:xfrm>
          <a:off x="0" y="2795544"/>
          <a:ext cx="5257800" cy="25974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s-AR" sz="3000" kern="1200"/>
            <a:t>Resulta en buena parte  </a:t>
          </a:r>
          <a:r>
            <a:rPr lang="es-AR" sz="3000" i="1" kern="1200"/>
            <a:t>“de los malentendidos y residuos transferenciales habitualmente reprimidos por la institución”.</a:t>
          </a:r>
          <a:endParaRPr lang="en-US" sz="3000" kern="1200"/>
        </a:p>
      </dsp:txBody>
      <dsp:txXfrm>
        <a:off x="126795" y="2922339"/>
        <a:ext cx="5004210" cy="23438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C0133-3265-A646-8C43-DE9ED6581A75}">
      <dsp:nvSpPr>
        <dsp:cNvPr id="0" name=""/>
        <dsp:cNvSpPr/>
      </dsp:nvSpPr>
      <dsp:spPr>
        <a:xfrm>
          <a:off x="2964" y="781891"/>
          <a:ext cx="2116764" cy="134414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46E1EC-5834-2F4A-B313-BB2A788C40AE}">
      <dsp:nvSpPr>
        <dsp:cNvPr id="0" name=""/>
        <dsp:cNvSpPr/>
      </dsp:nvSpPr>
      <dsp:spPr>
        <a:xfrm>
          <a:off x="238160" y="1005327"/>
          <a:ext cx="2116764" cy="1344145"/>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AR" sz="1900" kern="1200"/>
            <a:t>Identificación con la institución  a traves de sus analistas</a:t>
          </a:r>
          <a:endParaRPr lang="en-US" sz="1900" kern="1200"/>
        </a:p>
      </dsp:txBody>
      <dsp:txXfrm>
        <a:off x="277529" y="1044696"/>
        <a:ext cx="2038026" cy="1265407"/>
      </dsp:txXfrm>
    </dsp:sp>
    <dsp:sp modelId="{1244AECA-FE5E-C942-BC3E-3B89281A03AA}">
      <dsp:nvSpPr>
        <dsp:cNvPr id="0" name=""/>
        <dsp:cNvSpPr/>
      </dsp:nvSpPr>
      <dsp:spPr>
        <a:xfrm>
          <a:off x="2590121" y="781891"/>
          <a:ext cx="2116764" cy="134414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DC04DF-A732-A046-AA87-3AF09CD421F4}">
      <dsp:nvSpPr>
        <dsp:cNvPr id="0" name=""/>
        <dsp:cNvSpPr/>
      </dsp:nvSpPr>
      <dsp:spPr>
        <a:xfrm>
          <a:off x="2825317" y="1005327"/>
          <a:ext cx="2116764" cy="1344145"/>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AR" sz="1900" kern="1200"/>
            <a:t>Psicología de las Masas</a:t>
          </a:r>
          <a:endParaRPr lang="en-US" sz="1900" kern="1200"/>
        </a:p>
      </dsp:txBody>
      <dsp:txXfrm>
        <a:off x="2864686" y="1044696"/>
        <a:ext cx="2038026" cy="1265407"/>
      </dsp:txXfrm>
    </dsp:sp>
    <dsp:sp modelId="{095BF138-AA54-8148-85A6-797D381116AD}">
      <dsp:nvSpPr>
        <dsp:cNvPr id="0" name=""/>
        <dsp:cNvSpPr/>
      </dsp:nvSpPr>
      <dsp:spPr>
        <a:xfrm>
          <a:off x="5177278" y="781891"/>
          <a:ext cx="2116764" cy="134414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3A1ECE-60D4-EF4C-A7B9-4E009470D6CC}">
      <dsp:nvSpPr>
        <dsp:cNvPr id="0" name=""/>
        <dsp:cNvSpPr/>
      </dsp:nvSpPr>
      <dsp:spPr>
        <a:xfrm>
          <a:off x="5412474" y="1005327"/>
          <a:ext cx="2116764" cy="1344145"/>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AR" sz="1900" kern="1200"/>
            <a:t>Modelos de formación</a:t>
          </a:r>
          <a:endParaRPr lang="en-US" sz="1900" kern="1200"/>
        </a:p>
      </dsp:txBody>
      <dsp:txXfrm>
        <a:off x="5451843" y="1044696"/>
        <a:ext cx="2038026" cy="1265407"/>
      </dsp:txXfrm>
    </dsp:sp>
    <dsp:sp modelId="{1C247F08-17AB-7B4A-9109-CE1D9144DF81}">
      <dsp:nvSpPr>
        <dsp:cNvPr id="0" name=""/>
        <dsp:cNvSpPr/>
      </dsp:nvSpPr>
      <dsp:spPr>
        <a:xfrm>
          <a:off x="7764434" y="781891"/>
          <a:ext cx="2116764" cy="134414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BF03B4-5000-9442-B500-6F34CF337742}">
      <dsp:nvSpPr>
        <dsp:cNvPr id="0" name=""/>
        <dsp:cNvSpPr/>
      </dsp:nvSpPr>
      <dsp:spPr>
        <a:xfrm>
          <a:off x="7999630" y="1005327"/>
          <a:ext cx="2116764" cy="1344145"/>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AR" sz="1900" kern="1200"/>
            <a:t>Dispositivos que faciliten desidentificación </a:t>
          </a:r>
          <a:endParaRPr lang="en-US" sz="1900" kern="1200"/>
        </a:p>
      </dsp:txBody>
      <dsp:txXfrm>
        <a:off x="8038999" y="1044696"/>
        <a:ext cx="2038026" cy="12654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71DD4-81A5-4A56-A948-42A11265E7B4}">
      <dsp:nvSpPr>
        <dsp:cNvPr id="0" name=""/>
        <dsp:cNvSpPr/>
      </dsp:nvSpPr>
      <dsp:spPr>
        <a:xfrm>
          <a:off x="2044800" y="378761"/>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1A01DA-928A-4AC9-B578-FB3105E0E7E6}">
      <dsp:nvSpPr>
        <dsp:cNvPr id="0" name=""/>
        <dsp:cNvSpPr/>
      </dsp:nvSpPr>
      <dsp:spPr>
        <a:xfrm>
          <a:off x="2512800" y="846761"/>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D909496-FD3C-4F03-BDB6-00EEAE7EA022}">
      <dsp:nvSpPr>
        <dsp:cNvPr id="0" name=""/>
        <dsp:cNvSpPr/>
      </dsp:nvSpPr>
      <dsp:spPr>
        <a:xfrm>
          <a:off x="1342800" y="325876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s-ES" sz="1100" kern="1200" dirty="0"/>
            <a:t>Intercambios con colegas 4 pata de la formación: </a:t>
          </a:r>
          <a:r>
            <a:rPr lang="es-ES" sz="1100" kern="1200" dirty="0" err="1"/>
            <a:t>contínua</a:t>
          </a:r>
          <a:endParaRPr lang="en-US" sz="1100" kern="1200" dirty="0"/>
        </a:p>
      </dsp:txBody>
      <dsp:txXfrm>
        <a:off x="1342800" y="3258762"/>
        <a:ext cx="3600000" cy="720000"/>
      </dsp:txXfrm>
    </dsp:sp>
    <dsp:sp modelId="{40CE4A30-2267-48F8-A22D-11C0FAA81152}">
      <dsp:nvSpPr>
        <dsp:cNvPr id="0" name=""/>
        <dsp:cNvSpPr/>
      </dsp:nvSpPr>
      <dsp:spPr>
        <a:xfrm>
          <a:off x="6274800" y="378761"/>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75292-80C8-473B-B887-990E92E2D0B4}">
      <dsp:nvSpPr>
        <dsp:cNvPr id="0" name=""/>
        <dsp:cNvSpPr/>
      </dsp:nvSpPr>
      <dsp:spPr>
        <a:xfrm>
          <a:off x="6742800" y="846761"/>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AA6D9C-6460-407C-B1FC-D740B2DCBE66}">
      <dsp:nvSpPr>
        <dsp:cNvPr id="0" name=""/>
        <dsp:cNvSpPr/>
      </dsp:nvSpPr>
      <dsp:spPr>
        <a:xfrm>
          <a:off x="5572800" y="325876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s-ES" sz="1100" kern="1200" dirty="0"/>
            <a:t>es una de las funciones del Instituto el</a:t>
          </a:r>
          <a:r>
            <a:rPr lang="es-ES" sz="1100" i="1" kern="1200" dirty="0"/>
            <a:t> “procurar un centro donde enseñar la teoría del Psicoanálisis y donde la experiencia de analistas mayores pueda transmitirse a alumnos deseosos de aprender”</a:t>
          </a:r>
          <a:r>
            <a:rPr lang="es-ES" sz="1100" kern="1200" dirty="0"/>
            <a:t> </a:t>
          </a:r>
          <a:endParaRPr lang="en-US" sz="1100" kern="1200" dirty="0"/>
        </a:p>
      </dsp:txBody>
      <dsp:txXfrm>
        <a:off x="5572800" y="3258762"/>
        <a:ext cx="360000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4010A-1233-FB48-B369-1C0C8B8E3EA3}">
      <dsp:nvSpPr>
        <dsp:cNvPr id="0" name=""/>
        <dsp:cNvSpPr/>
      </dsp:nvSpPr>
      <dsp:spPr>
        <a:xfrm>
          <a:off x="0" y="16278"/>
          <a:ext cx="5029199" cy="112729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s-AR" sz="4700" kern="1200"/>
            <a:t>Geográficas</a:t>
          </a:r>
          <a:endParaRPr lang="en-US" sz="4700" kern="1200"/>
        </a:p>
      </dsp:txBody>
      <dsp:txXfrm>
        <a:off x="55030" y="71308"/>
        <a:ext cx="4919139" cy="1017235"/>
      </dsp:txXfrm>
    </dsp:sp>
    <dsp:sp modelId="{4947D183-4D57-FB4F-A52A-55A25DD1B5D9}">
      <dsp:nvSpPr>
        <dsp:cNvPr id="0" name=""/>
        <dsp:cNvSpPr/>
      </dsp:nvSpPr>
      <dsp:spPr>
        <a:xfrm>
          <a:off x="0" y="1278933"/>
          <a:ext cx="5029199" cy="1127295"/>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s-AR" sz="4700" kern="1200"/>
            <a:t>Psíquicas</a:t>
          </a:r>
          <a:endParaRPr lang="en-US" sz="4700" kern="1200"/>
        </a:p>
      </dsp:txBody>
      <dsp:txXfrm>
        <a:off x="55030" y="1333963"/>
        <a:ext cx="4919139" cy="1017235"/>
      </dsp:txXfrm>
    </dsp:sp>
    <dsp:sp modelId="{0EC57A3A-B9F0-6148-8C5B-5D5F97D6418B}">
      <dsp:nvSpPr>
        <dsp:cNvPr id="0" name=""/>
        <dsp:cNvSpPr/>
      </dsp:nvSpPr>
      <dsp:spPr>
        <a:xfrm>
          <a:off x="0" y="2541588"/>
          <a:ext cx="5029199" cy="1127295"/>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s-AR" sz="4700" kern="1200"/>
            <a:t>Disciplinarias</a:t>
          </a:r>
          <a:endParaRPr lang="en-US" sz="4700" kern="1200"/>
        </a:p>
      </dsp:txBody>
      <dsp:txXfrm>
        <a:off x="55030" y="2596618"/>
        <a:ext cx="4919139" cy="1017235"/>
      </dsp:txXfrm>
    </dsp:sp>
    <dsp:sp modelId="{6CE916FC-9A39-A24B-9445-35A75E4139FE}">
      <dsp:nvSpPr>
        <dsp:cNvPr id="0" name=""/>
        <dsp:cNvSpPr/>
      </dsp:nvSpPr>
      <dsp:spPr>
        <a:xfrm>
          <a:off x="0" y="3804244"/>
          <a:ext cx="5029199" cy="112729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s-AR" sz="4700" kern="1200"/>
            <a:t>Artísticas</a:t>
          </a:r>
          <a:endParaRPr lang="en-US" sz="4700" kern="1200"/>
        </a:p>
      </dsp:txBody>
      <dsp:txXfrm>
        <a:off x="55030" y="3859274"/>
        <a:ext cx="4919139" cy="10172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1669F-F0C9-3044-9375-52A59E621EBA}">
      <dsp:nvSpPr>
        <dsp:cNvPr id="0" name=""/>
        <dsp:cNvSpPr/>
      </dsp:nvSpPr>
      <dsp:spPr>
        <a:xfrm>
          <a:off x="2112225" y="1008602"/>
          <a:ext cx="1334037" cy="133403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5A5E3282-ACAA-9146-BE70-5611023F72B7}">
      <dsp:nvSpPr>
        <dsp:cNvPr id="0" name=""/>
        <dsp:cNvSpPr/>
      </dsp:nvSpPr>
      <dsp:spPr>
        <a:xfrm>
          <a:off x="1945471" y="12832"/>
          <a:ext cx="1667546" cy="9083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es-AR" sz="6500" kern="1200"/>
        </a:p>
      </dsp:txBody>
      <dsp:txXfrm>
        <a:off x="1945471" y="12832"/>
        <a:ext cx="1667546" cy="908391"/>
      </dsp:txXfrm>
    </dsp:sp>
    <dsp:sp modelId="{8F58AA37-1022-DB49-982D-9CE8922B954A}">
      <dsp:nvSpPr>
        <dsp:cNvPr id="0" name=""/>
        <dsp:cNvSpPr/>
      </dsp:nvSpPr>
      <dsp:spPr>
        <a:xfrm>
          <a:off x="2545232" y="1258626"/>
          <a:ext cx="1334037" cy="133403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4A3A21E-DF33-974F-B50F-CB2DCCDBA2ED}">
      <dsp:nvSpPr>
        <dsp:cNvPr id="0" name=""/>
        <dsp:cNvSpPr/>
      </dsp:nvSpPr>
      <dsp:spPr>
        <a:xfrm>
          <a:off x="3978210" y="877967"/>
          <a:ext cx="1580278" cy="99490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s-AR" sz="2000" kern="1200" dirty="0"/>
        </a:p>
      </dsp:txBody>
      <dsp:txXfrm>
        <a:off x="3978210" y="877967"/>
        <a:ext cx="1580278" cy="994904"/>
      </dsp:txXfrm>
    </dsp:sp>
    <dsp:sp modelId="{718F6C44-5B37-8249-A845-BE52A0C2D36B}">
      <dsp:nvSpPr>
        <dsp:cNvPr id="0" name=""/>
        <dsp:cNvSpPr/>
      </dsp:nvSpPr>
      <dsp:spPr>
        <a:xfrm>
          <a:off x="2545232" y="1758674"/>
          <a:ext cx="1334037" cy="133403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081C9D6F-EE9C-ED4B-ADA8-B7D67BFC830C}">
      <dsp:nvSpPr>
        <dsp:cNvPr id="0" name=""/>
        <dsp:cNvSpPr/>
      </dsp:nvSpPr>
      <dsp:spPr>
        <a:xfrm>
          <a:off x="3978210" y="2361672"/>
          <a:ext cx="1580278" cy="111169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s-AR" sz="1800" kern="1200" dirty="0">
              <a:solidFill>
                <a:schemeClr val="accent1"/>
              </a:solidFill>
            </a:rPr>
            <a:t>INTERNAS ?</a:t>
          </a:r>
        </a:p>
        <a:p>
          <a:pPr marL="0" lvl="0" indent="0" algn="ctr" defTabSz="800100">
            <a:lnSpc>
              <a:spcPct val="90000"/>
            </a:lnSpc>
            <a:spcBef>
              <a:spcPct val="0"/>
            </a:spcBef>
            <a:spcAft>
              <a:spcPct val="35000"/>
            </a:spcAft>
            <a:buNone/>
          </a:pPr>
          <a:r>
            <a:rPr lang="es-AR" sz="1800" kern="1200" dirty="0"/>
            <a:t>Actividad Científica</a:t>
          </a:r>
        </a:p>
        <a:p>
          <a:pPr marL="0" lvl="0" indent="0" algn="ctr" defTabSz="800100">
            <a:lnSpc>
              <a:spcPct val="90000"/>
            </a:lnSpc>
            <a:spcBef>
              <a:spcPct val="0"/>
            </a:spcBef>
            <a:spcAft>
              <a:spcPct val="35000"/>
            </a:spcAft>
            <a:buNone/>
          </a:pPr>
          <a:r>
            <a:rPr lang="es-AR" sz="1800" kern="1200" dirty="0"/>
            <a:t>Publicaciones</a:t>
          </a:r>
        </a:p>
        <a:p>
          <a:pPr marL="0" lvl="0" indent="0" algn="ctr" defTabSz="800100">
            <a:lnSpc>
              <a:spcPct val="90000"/>
            </a:lnSpc>
            <a:spcBef>
              <a:spcPct val="0"/>
            </a:spcBef>
            <a:spcAft>
              <a:spcPct val="35000"/>
            </a:spcAft>
            <a:buNone/>
          </a:pPr>
          <a:r>
            <a:rPr lang="es-AR" sz="1800" kern="1200" dirty="0"/>
            <a:t> Instituto</a:t>
          </a:r>
        </a:p>
        <a:p>
          <a:pPr marL="0" lvl="0" indent="0" algn="ctr" defTabSz="800100">
            <a:lnSpc>
              <a:spcPct val="90000"/>
            </a:lnSpc>
            <a:spcBef>
              <a:spcPct val="0"/>
            </a:spcBef>
            <a:spcAft>
              <a:spcPct val="35000"/>
            </a:spcAft>
            <a:buNone/>
          </a:pPr>
          <a:r>
            <a:rPr lang="es-AR" sz="1800" kern="1200" dirty="0"/>
            <a:t>Centro Racker </a:t>
          </a:r>
        </a:p>
        <a:p>
          <a:pPr marL="0" lvl="0" indent="0" algn="ctr" defTabSz="800100">
            <a:lnSpc>
              <a:spcPct val="90000"/>
            </a:lnSpc>
            <a:spcBef>
              <a:spcPct val="0"/>
            </a:spcBef>
            <a:spcAft>
              <a:spcPct val="35000"/>
            </a:spcAft>
            <a:buNone/>
          </a:pPr>
          <a:r>
            <a:rPr lang="es-AR" sz="1800" kern="1200" dirty="0"/>
            <a:t>Otros</a:t>
          </a:r>
        </a:p>
      </dsp:txBody>
      <dsp:txXfrm>
        <a:off x="3978210" y="2361672"/>
        <a:ext cx="1580278" cy="1111697"/>
      </dsp:txXfrm>
    </dsp:sp>
    <dsp:sp modelId="{030F06A2-6FC9-CB46-8C5E-E684102AB82E}">
      <dsp:nvSpPr>
        <dsp:cNvPr id="0" name=""/>
        <dsp:cNvSpPr/>
      </dsp:nvSpPr>
      <dsp:spPr>
        <a:xfrm>
          <a:off x="2112225" y="2009130"/>
          <a:ext cx="1334037" cy="133403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7B0888AF-9D5F-5B46-B9B7-18C03749CD80}">
      <dsp:nvSpPr>
        <dsp:cNvPr id="0" name=""/>
        <dsp:cNvSpPr/>
      </dsp:nvSpPr>
      <dsp:spPr>
        <a:xfrm>
          <a:off x="1881837" y="3430113"/>
          <a:ext cx="1794813" cy="9083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es-AR" sz="6500" kern="1200" dirty="0"/>
        </a:p>
      </dsp:txBody>
      <dsp:txXfrm>
        <a:off x="1881837" y="3430113"/>
        <a:ext cx="1794813" cy="908391"/>
      </dsp:txXfrm>
    </dsp:sp>
    <dsp:sp modelId="{57A06A5F-E8E1-D84E-8225-5BDC7CD3F556}">
      <dsp:nvSpPr>
        <dsp:cNvPr id="0" name=""/>
        <dsp:cNvSpPr/>
      </dsp:nvSpPr>
      <dsp:spPr>
        <a:xfrm>
          <a:off x="1679219" y="1758674"/>
          <a:ext cx="1334037" cy="133403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1C9E027-5656-4C42-AA75-3E91001500F9}">
      <dsp:nvSpPr>
        <dsp:cNvPr id="0" name=""/>
        <dsp:cNvSpPr/>
      </dsp:nvSpPr>
      <dsp:spPr>
        <a:xfrm>
          <a:off x="0" y="2361672"/>
          <a:ext cx="1580278" cy="111169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s-AR" sz="1800" kern="1200" dirty="0">
              <a:solidFill>
                <a:schemeClr val="accent1"/>
              </a:solidFill>
            </a:rPr>
            <a:t>EXTERNAS ?</a:t>
          </a:r>
        </a:p>
        <a:p>
          <a:pPr marL="0" lvl="0" indent="0" algn="ctr" defTabSz="800100">
            <a:lnSpc>
              <a:spcPct val="90000"/>
            </a:lnSpc>
            <a:spcBef>
              <a:spcPct val="0"/>
            </a:spcBef>
            <a:spcAft>
              <a:spcPct val="35000"/>
            </a:spcAft>
            <a:buNone/>
          </a:pPr>
          <a:r>
            <a:rPr lang="es-AR" sz="1800" kern="1200" dirty="0"/>
            <a:t>Otras disciplinas</a:t>
          </a:r>
        </a:p>
        <a:p>
          <a:pPr marL="0" lvl="0" indent="0" algn="ctr" defTabSz="800100">
            <a:lnSpc>
              <a:spcPct val="90000"/>
            </a:lnSpc>
            <a:spcBef>
              <a:spcPct val="0"/>
            </a:spcBef>
            <a:spcAft>
              <a:spcPct val="35000"/>
            </a:spcAft>
            <a:buNone/>
          </a:pPr>
          <a:r>
            <a:rPr lang="es-AR" sz="1800" kern="1200" dirty="0"/>
            <a:t>Instituciones</a:t>
          </a:r>
        </a:p>
        <a:p>
          <a:pPr marL="0" lvl="0" indent="0" algn="ctr" defTabSz="800100">
            <a:lnSpc>
              <a:spcPct val="90000"/>
            </a:lnSpc>
            <a:spcBef>
              <a:spcPct val="0"/>
            </a:spcBef>
            <a:spcAft>
              <a:spcPct val="35000"/>
            </a:spcAft>
            <a:buNone/>
          </a:pPr>
          <a:r>
            <a:rPr lang="es-AR" sz="1800" kern="1200" dirty="0"/>
            <a:t>Ipa y Fepal</a:t>
          </a:r>
        </a:p>
        <a:p>
          <a:pPr marL="0" lvl="0" indent="0" algn="ctr" defTabSz="800100">
            <a:lnSpc>
              <a:spcPct val="90000"/>
            </a:lnSpc>
            <a:spcBef>
              <a:spcPct val="0"/>
            </a:spcBef>
            <a:spcAft>
              <a:spcPct val="35000"/>
            </a:spcAft>
            <a:buNone/>
          </a:pPr>
          <a:r>
            <a:rPr lang="es-AR" sz="1800" kern="1200" dirty="0"/>
            <a:t>Universidad</a:t>
          </a:r>
        </a:p>
        <a:p>
          <a:pPr marL="0" lvl="0" indent="0" algn="ctr" defTabSz="800100">
            <a:lnSpc>
              <a:spcPct val="90000"/>
            </a:lnSpc>
            <a:spcBef>
              <a:spcPct val="0"/>
            </a:spcBef>
            <a:spcAft>
              <a:spcPct val="35000"/>
            </a:spcAft>
            <a:buNone/>
          </a:pPr>
          <a:r>
            <a:rPr lang="es-AR" sz="1800" kern="1200" dirty="0"/>
            <a:t> Hospitales</a:t>
          </a:r>
        </a:p>
        <a:p>
          <a:pPr marL="0" lvl="0" indent="0" algn="ctr" defTabSz="800100">
            <a:lnSpc>
              <a:spcPct val="90000"/>
            </a:lnSpc>
            <a:spcBef>
              <a:spcPct val="0"/>
            </a:spcBef>
            <a:spcAft>
              <a:spcPct val="35000"/>
            </a:spcAft>
            <a:buNone/>
          </a:pPr>
          <a:r>
            <a:rPr lang="es-AR" sz="1800" kern="1200" dirty="0"/>
            <a:t>Educación</a:t>
          </a:r>
        </a:p>
        <a:p>
          <a:pPr marL="0" lvl="0" indent="0" algn="ctr" defTabSz="800100">
            <a:lnSpc>
              <a:spcPct val="90000"/>
            </a:lnSpc>
            <a:spcBef>
              <a:spcPct val="0"/>
            </a:spcBef>
            <a:spcAft>
              <a:spcPct val="35000"/>
            </a:spcAft>
            <a:buNone/>
          </a:pPr>
          <a:r>
            <a:rPr lang="es-AR" sz="1800" kern="1200" dirty="0"/>
            <a:t>Otros colegas</a:t>
          </a:r>
        </a:p>
        <a:p>
          <a:pPr marL="0" lvl="0" indent="0" algn="ctr" defTabSz="800100">
            <a:lnSpc>
              <a:spcPct val="90000"/>
            </a:lnSpc>
            <a:spcBef>
              <a:spcPct val="0"/>
            </a:spcBef>
            <a:spcAft>
              <a:spcPct val="35000"/>
            </a:spcAft>
            <a:buNone/>
          </a:pPr>
          <a:endParaRPr lang="es-AR" sz="600" kern="1200" dirty="0"/>
        </a:p>
        <a:p>
          <a:pPr marL="0" lvl="0" indent="0" algn="ctr" defTabSz="800100">
            <a:lnSpc>
              <a:spcPct val="90000"/>
            </a:lnSpc>
            <a:spcBef>
              <a:spcPct val="0"/>
            </a:spcBef>
            <a:spcAft>
              <a:spcPct val="35000"/>
            </a:spcAft>
            <a:buNone/>
          </a:pPr>
          <a:endParaRPr lang="es-AR" sz="600" kern="1200" dirty="0"/>
        </a:p>
      </dsp:txBody>
      <dsp:txXfrm>
        <a:off x="0" y="2361672"/>
        <a:ext cx="1580278" cy="1111697"/>
      </dsp:txXfrm>
    </dsp:sp>
    <dsp:sp modelId="{70BAA0E0-17BA-C64F-AB05-5FE33E0CAB05}">
      <dsp:nvSpPr>
        <dsp:cNvPr id="0" name=""/>
        <dsp:cNvSpPr/>
      </dsp:nvSpPr>
      <dsp:spPr>
        <a:xfrm>
          <a:off x="1679219" y="1258626"/>
          <a:ext cx="1334037" cy="133403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A5042242-9427-4749-84D7-7AFA9C9F9F96}">
      <dsp:nvSpPr>
        <dsp:cNvPr id="0" name=""/>
        <dsp:cNvSpPr/>
      </dsp:nvSpPr>
      <dsp:spPr>
        <a:xfrm>
          <a:off x="0" y="877967"/>
          <a:ext cx="1580278" cy="111169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s-ES" sz="2000" kern="1200" dirty="0"/>
        </a:p>
      </dsp:txBody>
      <dsp:txXfrm>
        <a:off x="0" y="877967"/>
        <a:ext cx="1580278" cy="11116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090DE5-FA22-4E02-9493-C988EEC00F90}">
      <dsp:nvSpPr>
        <dsp:cNvPr id="0" name=""/>
        <dsp:cNvSpPr/>
      </dsp:nvSpPr>
      <dsp:spPr>
        <a:xfrm>
          <a:off x="1212569" y="987197"/>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364A59-0C60-4FBE-8B85-A511A2B9F2A3}">
      <dsp:nvSpPr>
        <dsp:cNvPr id="0" name=""/>
        <dsp:cNvSpPr/>
      </dsp:nvSpPr>
      <dsp:spPr>
        <a:xfrm>
          <a:off x="417971"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s-AR" sz="2300" kern="1200"/>
            <a:t>Muchas gracias!</a:t>
          </a:r>
          <a:endParaRPr lang="en-US" sz="2300" kern="1200"/>
        </a:p>
      </dsp:txBody>
      <dsp:txXfrm>
        <a:off x="417971" y="2644140"/>
        <a:ext cx="2889450" cy="720000"/>
      </dsp:txXfrm>
    </dsp:sp>
    <dsp:sp modelId="{EE852284-F644-405B-A615-EF4918327852}">
      <dsp:nvSpPr>
        <dsp:cNvPr id="0" name=""/>
        <dsp:cNvSpPr/>
      </dsp:nvSpPr>
      <dsp:spPr>
        <a:xfrm>
          <a:off x="4607673" y="987197"/>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9A6654-1C1F-4ED9-80DA-6371D5731CF6}">
      <dsp:nvSpPr>
        <dsp:cNvPr id="0" name=""/>
        <dsp:cNvSpPr/>
      </dsp:nvSpPr>
      <dsp:spPr>
        <a:xfrm>
          <a:off x="3813075"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s-AR" sz="2300" kern="1200">
              <a:hlinkClick xmlns:r="http://schemas.openxmlformats.org/officeDocument/2006/relationships" r:id="rId5"/>
            </a:rPr>
            <a:t>afainstein@gmail.com</a:t>
          </a:r>
          <a:endParaRPr lang="en-US" sz="2300" kern="1200"/>
        </a:p>
      </dsp:txBody>
      <dsp:txXfrm>
        <a:off x="3813075" y="2644140"/>
        <a:ext cx="2889450" cy="720000"/>
      </dsp:txXfrm>
    </dsp:sp>
    <dsp:sp modelId="{D961FC01-2ED7-451D-94E1-60A7750495D3}">
      <dsp:nvSpPr>
        <dsp:cNvPr id="0" name=""/>
        <dsp:cNvSpPr/>
      </dsp:nvSpPr>
      <dsp:spPr>
        <a:xfrm>
          <a:off x="8002777" y="987197"/>
          <a:ext cx="1300252" cy="1300252"/>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30D785-4A33-4A50-A23F-B4E6F5321EED}">
      <dsp:nvSpPr>
        <dsp:cNvPr id="0" name=""/>
        <dsp:cNvSpPr/>
      </dsp:nvSpPr>
      <dsp:spPr>
        <a:xfrm>
          <a:off x="7208178"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s-AR" sz="2300" kern="1200"/>
            <a:t>www. abelfainstein.com </a:t>
          </a:r>
          <a:endParaRPr lang="en-US" sz="2300" kern="1200"/>
        </a:p>
      </dsp:txBody>
      <dsp:txXfrm>
        <a:off x="7208178" y="2644140"/>
        <a:ext cx="28894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CB33CB-068C-D142-846F-86D0BE1057D9}" type="datetimeFigureOut">
              <a:rPr lang="es-AR" smtClean="0"/>
              <a:t>25/10/20</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9AE45C-72C1-394B-BF97-12DAAF4CABCA}" type="slidenum">
              <a:rPr lang="es-AR" smtClean="0"/>
              <a:t>‹Nº›</a:t>
            </a:fld>
            <a:endParaRPr lang="es-AR"/>
          </a:p>
        </p:txBody>
      </p:sp>
    </p:spTree>
    <p:extLst>
      <p:ext uri="{BB962C8B-B14F-4D97-AF65-F5344CB8AC3E}">
        <p14:creationId xmlns:p14="http://schemas.microsoft.com/office/powerpoint/2010/main" val="1345535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D95FA271-F1BE-3F4E-9262-F74B273C863B}" type="slidenum">
              <a:rPr lang="es-AR" smtClean="0"/>
              <a:t>22</a:t>
            </a:fld>
            <a:endParaRPr lang="es-AR"/>
          </a:p>
        </p:txBody>
      </p:sp>
    </p:spTree>
    <p:extLst>
      <p:ext uri="{BB962C8B-B14F-4D97-AF65-F5344CB8AC3E}">
        <p14:creationId xmlns:p14="http://schemas.microsoft.com/office/powerpoint/2010/main" val="1511330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B79754-ED6E-BA43-8114-08D356AD807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A87997F8-9B3E-BC46-B21E-EF737C140C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101C02CE-8A28-E445-BE71-FAEE05D1236E}"/>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5" name="Marcador de pie de página 4">
            <a:extLst>
              <a:ext uri="{FF2B5EF4-FFF2-40B4-BE49-F238E27FC236}">
                <a16:creationId xmlns:a16="http://schemas.microsoft.com/office/drawing/2014/main" id="{8B7A4929-1565-9141-8261-2FD45E87A7CF}"/>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20F6E19-9F5D-034F-8EA0-AFDE84A41E0D}"/>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695718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DC7BA6-8F43-194C-B01B-0CD9BF4117C3}"/>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49D2F31B-06E6-064C-BEF1-33CCA5C651A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698EB409-1CD8-1A4C-B6DA-CD8E93532CAC}"/>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5" name="Marcador de pie de página 4">
            <a:extLst>
              <a:ext uri="{FF2B5EF4-FFF2-40B4-BE49-F238E27FC236}">
                <a16:creationId xmlns:a16="http://schemas.microsoft.com/office/drawing/2014/main" id="{7C222ED0-1CE5-5540-AFBD-401AAA441DF2}"/>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8B411070-82A2-F548-9807-794F53D00438}"/>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1398366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79E547F-0ED9-2E42-A741-1A7B33D91B3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530679C7-FE8E-604C-949E-5C25998BAA8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380A77BC-E9BF-7941-B00C-FE477A0FAC64}"/>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5" name="Marcador de pie de página 4">
            <a:extLst>
              <a:ext uri="{FF2B5EF4-FFF2-40B4-BE49-F238E27FC236}">
                <a16:creationId xmlns:a16="http://schemas.microsoft.com/office/drawing/2014/main" id="{51841944-893A-754B-AC3C-4304422AB659}"/>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B30DAF0-BF0F-2740-A34F-84D177183EEB}"/>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3133223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A58FAA-EA7B-3146-91D6-F47B984F0E50}"/>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A97E25D4-82CC-D245-A418-A948B655492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1992650C-1F03-0344-94F4-B3069BF4BA16}"/>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5" name="Marcador de pie de página 4">
            <a:extLst>
              <a:ext uri="{FF2B5EF4-FFF2-40B4-BE49-F238E27FC236}">
                <a16:creationId xmlns:a16="http://schemas.microsoft.com/office/drawing/2014/main" id="{43B0A561-247A-FC48-A012-8C400D3F1530}"/>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0F9EDD0E-84AF-2A42-B86D-D24F98051959}"/>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4231000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863657-6C2A-BD43-A66F-DB01331CDF5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2C1AC9B7-FD71-E745-9940-E20A2B282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FAA1EE8-E2BD-CB46-BC14-7AEF91E48196}"/>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5" name="Marcador de pie de página 4">
            <a:extLst>
              <a:ext uri="{FF2B5EF4-FFF2-40B4-BE49-F238E27FC236}">
                <a16:creationId xmlns:a16="http://schemas.microsoft.com/office/drawing/2014/main" id="{9C7DA23B-9C49-664B-9807-DBA26FFBD685}"/>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0E1FD63F-18F7-2D45-B287-123D6540D270}"/>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23364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D6E68C-2C67-9741-A083-9DD967871267}"/>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843D3A28-8183-1C4C-BE65-4B28C937392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C299EA31-9931-F041-8AE9-AA384633387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472BC6D8-FB1E-BE4E-8248-5912F1539252}"/>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6" name="Marcador de pie de página 5">
            <a:extLst>
              <a:ext uri="{FF2B5EF4-FFF2-40B4-BE49-F238E27FC236}">
                <a16:creationId xmlns:a16="http://schemas.microsoft.com/office/drawing/2014/main" id="{6E54E257-08C2-E54F-AD7E-6B7B9F6ACB9E}"/>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D10B8649-48EF-5F4F-A990-E06845E0568C}"/>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188039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521D52-75B2-B94B-8D79-F795B2247F2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7B1BEC8-C961-6D47-85CE-C79B5FA893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A327526-2E01-434C-BA35-3FC623755F5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FE8FEF2F-E5D3-8D4C-ACE4-83E132B070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D54291F-F4FE-F44B-A590-A9F70DC81C7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F3F2CB97-C288-9B44-B4E2-BD5956925B7F}"/>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8" name="Marcador de pie de página 7">
            <a:extLst>
              <a:ext uri="{FF2B5EF4-FFF2-40B4-BE49-F238E27FC236}">
                <a16:creationId xmlns:a16="http://schemas.microsoft.com/office/drawing/2014/main" id="{47A16F39-9928-3B4E-8515-6491250BB2E1}"/>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B79B4E3B-97BF-9144-BFCE-632A1D0B5704}"/>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105072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9E5916-8684-5443-AAE8-FBB905776653}"/>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C4EC922A-986C-8F45-ABCE-5DF61D3752BB}"/>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4" name="Marcador de pie de página 3">
            <a:extLst>
              <a:ext uri="{FF2B5EF4-FFF2-40B4-BE49-F238E27FC236}">
                <a16:creationId xmlns:a16="http://schemas.microsoft.com/office/drawing/2014/main" id="{5FB63A8C-1E0E-984C-8F67-3385A2DDBDCF}"/>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DD0E9718-C614-1E46-89AD-05F7BF9761D4}"/>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544204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9FA123A-E2A5-6045-9B10-DEF870189E8E}"/>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3" name="Marcador de pie de página 2">
            <a:extLst>
              <a:ext uri="{FF2B5EF4-FFF2-40B4-BE49-F238E27FC236}">
                <a16:creationId xmlns:a16="http://schemas.microsoft.com/office/drawing/2014/main" id="{537D0480-F481-8045-9AB8-0BE05387E4C1}"/>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3D26DEC1-E810-6041-8F29-0D9C5B4BEDB7}"/>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3325972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74B572-60B5-5642-A036-A8DABACF01A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D72B669B-DAF9-7942-AB51-B1B6DC6E8B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72343E56-F8B2-1444-BEC2-7F2920842D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9E858C-2F2C-EC49-872B-6CB587FD7FB3}"/>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6" name="Marcador de pie de página 5">
            <a:extLst>
              <a:ext uri="{FF2B5EF4-FFF2-40B4-BE49-F238E27FC236}">
                <a16:creationId xmlns:a16="http://schemas.microsoft.com/office/drawing/2014/main" id="{3F85BD1E-1D48-8B41-BB24-F8868E5340C1}"/>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2C7CE879-3364-984A-8167-04264C2B644B}"/>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4062079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A2DCF4-6300-4641-9E95-C4651652F1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79EE73C0-6B26-C943-9195-95E8D1F55D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3790C3F9-60C1-3744-AC77-B85363EDA4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7F822A6-51B0-DF46-BF83-D678867DB889}"/>
              </a:ext>
            </a:extLst>
          </p:cNvPr>
          <p:cNvSpPr>
            <a:spLocks noGrp="1"/>
          </p:cNvSpPr>
          <p:nvPr>
            <p:ph type="dt" sz="half" idx="10"/>
          </p:nvPr>
        </p:nvSpPr>
        <p:spPr/>
        <p:txBody>
          <a:bodyPr/>
          <a:lstStyle/>
          <a:p>
            <a:fld id="{17AECAFB-F625-7A48-A159-D95B3E5FCB0F}" type="datetimeFigureOut">
              <a:rPr lang="es-AR" smtClean="0"/>
              <a:t>25/10/20</a:t>
            </a:fld>
            <a:endParaRPr lang="es-AR"/>
          </a:p>
        </p:txBody>
      </p:sp>
      <p:sp>
        <p:nvSpPr>
          <p:cNvPr id="6" name="Marcador de pie de página 5">
            <a:extLst>
              <a:ext uri="{FF2B5EF4-FFF2-40B4-BE49-F238E27FC236}">
                <a16:creationId xmlns:a16="http://schemas.microsoft.com/office/drawing/2014/main" id="{93411949-D11E-7041-B873-3251170742D0}"/>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F915609E-0E6C-AE4D-BC28-DADD6855863D}"/>
              </a:ext>
            </a:extLst>
          </p:cNvPr>
          <p:cNvSpPr>
            <a:spLocks noGrp="1"/>
          </p:cNvSpPr>
          <p:nvPr>
            <p:ph type="sldNum" sz="quarter" idx="12"/>
          </p:nvPr>
        </p:nvSpPr>
        <p:spPr/>
        <p:txBody>
          <a:bodyPr/>
          <a:lstStyle/>
          <a:p>
            <a:fld id="{F2A76E1D-ADAA-D746-BABA-430F1686A3B9}" type="slidenum">
              <a:rPr lang="es-AR" smtClean="0"/>
              <a:t>‹Nº›</a:t>
            </a:fld>
            <a:endParaRPr lang="es-AR"/>
          </a:p>
        </p:txBody>
      </p:sp>
    </p:spTree>
    <p:extLst>
      <p:ext uri="{BB962C8B-B14F-4D97-AF65-F5344CB8AC3E}">
        <p14:creationId xmlns:p14="http://schemas.microsoft.com/office/powerpoint/2010/main" val="296417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1E333D7-F4FC-594D-BC3B-578818F9D8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856AFEDD-0EB7-6A43-AC79-48DFB240B6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7ABFE289-7D70-EE4C-91DF-5D029A739E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ECAFB-F625-7A48-A159-D95B3E5FCB0F}" type="datetimeFigureOut">
              <a:rPr lang="es-AR" smtClean="0"/>
              <a:t>25/10/20</a:t>
            </a:fld>
            <a:endParaRPr lang="es-AR"/>
          </a:p>
        </p:txBody>
      </p:sp>
      <p:sp>
        <p:nvSpPr>
          <p:cNvPr id="5" name="Marcador de pie de página 4">
            <a:extLst>
              <a:ext uri="{FF2B5EF4-FFF2-40B4-BE49-F238E27FC236}">
                <a16:creationId xmlns:a16="http://schemas.microsoft.com/office/drawing/2014/main" id="{72A622CD-34C8-9C43-8768-49EC3CD9AD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a16="http://schemas.microsoft.com/office/drawing/2014/main" id="{810AE8E6-216F-4E49-9456-82AD924ABF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A76E1D-ADAA-D746-BABA-430F1686A3B9}" type="slidenum">
              <a:rPr lang="es-AR" smtClean="0"/>
              <a:t>‹Nº›</a:t>
            </a:fld>
            <a:endParaRPr lang="es-AR"/>
          </a:p>
        </p:txBody>
      </p:sp>
    </p:spTree>
    <p:extLst>
      <p:ext uri="{BB962C8B-B14F-4D97-AF65-F5344CB8AC3E}">
        <p14:creationId xmlns:p14="http://schemas.microsoft.com/office/powerpoint/2010/main" val="1977888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fainstein@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png"/><Relationship Id="rId7" Type="http://schemas.openxmlformats.org/officeDocument/2006/relationships/diagramColors" Target="../diagrams/colors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ítulo 1">
            <a:extLst>
              <a:ext uri="{FF2B5EF4-FFF2-40B4-BE49-F238E27FC236}">
                <a16:creationId xmlns:a16="http://schemas.microsoft.com/office/drawing/2014/main" id="{54E2B1FC-32CE-2145-8BFC-69C1B440E294}"/>
              </a:ext>
            </a:extLst>
          </p:cNvPr>
          <p:cNvSpPr>
            <a:spLocks noGrp="1"/>
          </p:cNvSpPr>
          <p:nvPr>
            <p:ph type="ctrTitle"/>
          </p:nvPr>
        </p:nvSpPr>
        <p:spPr>
          <a:xfrm>
            <a:off x="3315031" y="1380754"/>
            <a:ext cx="5561938" cy="2513516"/>
          </a:xfrm>
        </p:spPr>
        <p:txBody>
          <a:bodyPr>
            <a:normAutofit/>
          </a:bodyPr>
          <a:lstStyle/>
          <a:p>
            <a:r>
              <a:rPr lang="es-AR" dirty="0"/>
              <a:t>La Institución  Psicoanalítica</a:t>
            </a:r>
          </a:p>
        </p:txBody>
      </p:sp>
      <p:sp>
        <p:nvSpPr>
          <p:cNvPr id="3" name="Subtítulo 2">
            <a:extLst>
              <a:ext uri="{FF2B5EF4-FFF2-40B4-BE49-F238E27FC236}">
                <a16:creationId xmlns:a16="http://schemas.microsoft.com/office/drawing/2014/main" id="{6DA6898D-FACB-F344-817B-AAB10DD6482E}"/>
              </a:ext>
            </a:extLst>
          </p:cNvPr>
          <p:cNvSpPr>
            <a:spLocks noGrp="1"/>
          </p:cNvSpPr>
          <p:nvPr>
            <p:ph type="subTitle" idx="1"/>
          </p:nvPr>
        </p:nvSpPr>
        <p:spPr>
          <a:xfrm>
            <a:off x="3315031" y="4076802"/>
            <a:ext cx="5561938" cy="1534587"/>
          </a:xfrm>
        </p:spPr>
        <p:txBody>
          <a:bodyPr>
            <a:normAutofit/>
          </a:bodyPr>
          <a:lstStyle/>
          <a:p>
            <a:r>
              <a:rPr lang="es-AR" dirty="0"/>
              <a:t>Abel Mario Fainstein</a:t>
            </a:r>
          </a:p>
          <a:p>
            <a:r>
              <a:rPr lang="es-AR" dirty="0">
                <a:hlinkClick r:id="rId2"/>
              </a:rPr>
              <a:t>afainstein@gmail.com</a:t>
            </a:r>
            <a:endParaRPr lang="es-AR" dirty="0"/>
          </a:p>
          <a:p>
            <a:r>
              <a:rPr lang="es-AR" dirty="0"/>
              <a:t>abelfainstein.com</a:t>
            </a:r>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5272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618413-2AD1-4B44-B488-8149308F8099}"/>
              </a:ext>
            </a:extLst>
          </p:cNvPr>
          <p:cNvSpPr>
            <a:spLocks noGrp="1"/>
          </p:cNvSpPr>
          <p:nvPr>
            <p:ph type="title"/>
          </p:nvPr>
        </p:nvSpPr>
        <p:spPr>
          <a:xfrm>
            <a:off x="519545" y="621792"/>
            <a:ext cx="5181503" cy="5504688"/>
          </a:xfrm>
        </p:spPr>
        <p:txBody>
          <a:bodyPr>
            <a:normAutofit/>
          </a:bodyPr>
          <a:lstStyle/>
          <a:p>
            <a:r>
              <a:rPr lang="es-AR" sz="4800" dirty="0"/>
              <a:t>                            Chawki Azouri </a:t>
            </a:r>
            <a:br>
              <a:rPr lang="es-AR" sz="4800" dirty="0"/>
            </a:br>
            <a:r>
              <a:rPr lang="es-AR" sz="2800" dirty="0"/>
              <a:t>1995</a:t>
            </a:r>
            <a:br>
              <a:rPr lang="es-AR" sz="2800" dirty="0"/>
            </a:br>
            <a:r>
              <a:rPr lang="es-AR" sz="2800" dirty="0"/>
              <a:t>de Victoria Korin</a:t>
            </a:r>
          </a:p>
        </p:txBody>
      </p:sp>
      <p:sp>
        <p:nvSpPr>
          <p:cNvPr id="9" name="Rectangle 8">
            <a:extLst>
              <a:ext uri="{FF2B5EF4-FFF2-40B4-BE49-F238E27FC236}">
                <a16:creationId xmlns:a16="http://schemas.microsoft.com/office/drawing/2014/main" id="{2F56F8EA-3356-4455-9899-320874F6E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5" name="Marcador de contenido 2">
            <a:extLst>
              <a:ext uri="{FF2B5EF4-FFF2-40B4-BE49-F238E27FC236}">
                <a16:creationId xmlns:a16="http://schemas.microsoft.com/office/drawing/2014/main" id="{D4F4876D-F39E-42D4-9FAE-4B533B14FFAA}"/>
              </a:ext>
            </a:extLst>
          </p:cNvPr>
          <p:cNvGraphicFramePr>
            <a:graphicFrameLocks noGrp="1"/>
          </p:cNvGraphicFramePr>
          <p:nvPr>
            <p:ph idx="1"/>
            <p:extLst>
              <p:ext uri="{D42A27DB-BD31-4B8C-83A1-F6EECF244321}">
                <p14:modId xmlns:p14="http://schemas.microsoft.com/office/powerpoint/2010/main" val="3575248924"/>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6349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ítulo 1">
            <a:extLst>
              <a:ext uri="{FF2B5EF4-FFF2-40B4-BE49-F238E27FC236}">
                <a16:creationId xmlns:a16="http://schemas.microsoft.com/office/drawing/2014/main" id="{5A54F8A3-5D51-BB4E-8CA4-B2CAD5685FEE}"/>
              </a:ext>
            </a:extLst>
          </p:cNvPr>
          <p:cNvSpPr>
            <a:spLocks noGrp="1"/>
          </p:cNvSpPr>
          <p:nvPr>
            <p:ph type="title"/>
          </p:nvPr>
        </p:nvSpPr>
        <p:spPr>
          <a:xfrm>
            <a:off x="640080" y="1243013"/>
            <a:ext cx="3855720" cy="4371974"/>
          </a:xfrm>
        </p:spPr>
        <p:txBody>
          <a:bodyPr>
            <a:normAutofit/>
          </a:bodyPr>
          <a:lstStyle/>
          <a:p>
            <a:r>
              <a:rPr lang="es-ES" sz="4800" dirty="0" err="1">
                <a:solidFill>
                  <a:schemeClr val="tx2"/>
                </a:solidFill>
              </a:rPr>
              <a:t>Piera</a:t>
            </a:r>
            <a:r>
              <a:rPr lang="es-ES" sz="4800" dirty="0">
                <a:solidFill>
                  <a:schemeClr val="tx2"/>
                </a:solidFill>
              </a:rPr>
              <a:t> </a:t>
            </a:r>
            <a:r>
              <a:rPr lang="es-ES" sz="4800" dirty="0" err="1">
                <a:solidFill>
                  <a:schemeClr val="tx2"/>
                </a:solidFill>
              </a:rPr>
              <a:t>Aulagnier</a:t>
            </a:r>
            <a:r>
              <a:rPr lang="es-ES" sz="4800" dirty="0">
                <a:solidFill>
                  <a:schemeClr val="tx2"/>
                </a:solidFill>
              </a:rPr>
              <a:t>                 </a:t>
            </a:r>
            <a:r>
              <a:rPr lang="es-ES" sz="2800" dirty="0">
                <a:solidFill>
                  <a:schemeClr val="tx2"/>
                </a:solidFill>
              </a:rPr>
              <a:t>(2005)</a:t>
            </a:r>
            <a:endParaRPr lang="es-AR" sz="2800" dirty="0">
              <a:solidFill>
                <a:schemeClr val="tx2"/>
              </a:solidFill>
            </a:endParaRPr>
          </a:p>
        </p:txBody>
      </p:sp>
      <p:sp>
        <p:nvSpPr>
          <p:cNvPr id="3" name="Marcador de contenido 2">
            <a:extLst>
              <a:ext uri="{FF2B5EF4-FFF2-40B4-BE49-F238E27FC236}">
                <a16:creationId xmlns:a16="http://schemas.microsoft.com/office/drawing/2014/main" id="{7AC7A9A2-0DB6-7343-AB45-015E65171E57}"/>
              </a:ext>
            </a:extLst>
          </p:cNvPr>
          <p:cNvSpPr>
            <a:spLocks noGrp="1"/>
          </p:cNvSpPr>
          <p:nvPr>
            <p:ph idx="1"/>
          </p:nvPr>
        </p:nvSpPr>
        <p:spPr>
          <a:xfrm>
            <a:off x="6172200" y="804672"/>
            <a:ext cx="5221224" cy="5230368"/>
          </a:xfrm>
        </p:spPr>
        <p:txBody>
          <a:bodyPr anchor="ctr">
            <a:normAutofit/>
          </a:bodyPr>
          <a:lstStyle/>
          <a:p>
            <a:pPr marL="0" indent="0">
              <a:buNone/>
            </a:pPr>
            <a:r>
              <a:rPr lang="es-ES" sz="1800" i="1" dirty="0">
                <a:solidFill>
                  <a:schemeClr val="tx2"/>
                </a:solidFill>
              </a:rPr>
              <a:t>     “Las aperturas y los enriquecimientos teóricos que aportaba la enseñanza de Lacan justificaban la esperanza de que sus aplicaciones en el seno de una sociedad permitirían evitar los escollos con los que hasta entonces se había topado. El humillante fracaso que resultó de esto es particularmente inquietante, pues plantea la cuestión de la alienación que parece inducir la constitución de toda sociedad de analistas: ¿</a:t>
            </a:r>
            <a:r>
              <a:rPr lang="es-ES" sz="1800" b="1" i="1" dirty="0">
                <a:solidFill>
                  <a:schemeClr val="tx2"/>
                </a:solidFill>
              </a:rPr>
              <a:t>es esta alienación inevitable o es posible precaverse contra ella?” </a:t>
            </a:r>
            <a:endParaRPr lang="es-AR" sz="1800" b="1" dirty="0">
              <a:solidFill>
                <a:schemeClr val="tx2"/>
              </a:solidFill>
            </a:endParaRPr>
          </a:p>
        </p:txBody>
      </p:sp>
    </p:spTree>
    <p:extLst>
      <p:ext uri="{BB962C8B-B14F-4D97-AF65-F5344CB8AC3E}">
        <p14:creationId xmlns:p14="http://schemas.microsoft.com/office/powerpoint/2010/main" val="3930637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4769FE-1656-422F-86E1-8C1B16C27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B249F6D-244F-494A-98B9-5CC7413C4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5760" y="682754"/>
            <a:ext cx="5492493" cy="5492493"/>
          </a:xfrm>
          <a:custGeom>
            <a:avLst/>
            <a:gdLst>
              <a:gd name="connsiteX0" fmla="*/ 2746247 w 5492493"/>
              <a:gd name="connsiteY0" fmla="*/ 0 h 5492493"/>
              <a:gd name="connsiteX1" fmla="*/ 5492493 w 5492493"/>
              <a:gd name="connsiteY1" fmla="*/ 2746247 h 5492493"/>
              <a:gd name="connsiteX2" fmla="*/ 2746247 w 5492493"/>
              <a:gd name="connsiteY2" fmla="*/ 5492493 h 5492493"/>
              <a:gd name="connsiteX3" fmla="*/ 0 w 5492493"/>
              <a:gd name="connsiteY3" fmla="*/ 2746247 h 5492493"/>
              <a:gd name="connsiteX4" fmla="*/ 2746247 w 5492493"/>
              <a:gd name="connsiteY4" fmla="*/ 0 h 5492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92493" h="5492493">
                <a:moveTo>
                  <a:pt x="2746247" y="0"/>
                </a:moveTo>
                <a:cubicBezTo>
                  <a:pt x="4262957" y="0"/>
                  <a:pt x="5492493" y="1229536"/>
                  <a:pt x="5492493" y="2746247"/>
                </a:cubicBezTo>
                <a:cubicBezTo>
                  <a:pt x="5492493" y="4262957"/>
                  <a:pt x="4262957" y="5492493"/>
                  <a:pt x="2746247" y="5492493"/>
                </a:cubicBezTo>
                <a:cubicBezTo>
                  <a:pt x="1229536" y="5492493"/>
                  <a:pt x="0" y="4262957"/>
                  <a:pt x="0" y="2746247"/>
                </a:cubicBezTo>
                <a:cubicBezTo>
                  <a:pt x="0" y="1229536"/>
                  <a:pt x="1229536" y="0"/>
                  <a:pt x="2746247" y="0"/>
                </a:cubicBezTo>
                <a:close/>
              </a:path>
            </a:pathLst>
          </a:cu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506C536E-6ECA-4211-AF8C-A2671C484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34260" y="5435945"/>
            <a:ext cx="435428" cy="435428"/>
          </a:xfrm>
          <a:prstGeom prst="ellipse">
            <a:avLst/>
          </a:prstGeom>
          <a:solidFill>
            <a:schemeClr val="tx1">
              <a:lumMod val="65000"/>
              <a:lumOff val="3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EAA70EA-2201-4F5D-AF08-58CFF851CC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011593" y="3567390"/>
            <a:ext cx="2311806" cy="2303982"/>
          </a:xfrm>
          <a:custGeom>
            <a:avLst/>
            <a:gdLst>
              <a:gd name="connsiteX0" fmla="*/ 0 w 3108399"/>
              <a:gd name="connsiteY0" fmla="*/ 0 h 3097879"/>
              <a:gd name="connsiteX1" fmla="*/ 159985 w 3108399"/>
              <a:gd name="connsiteY1" fmla="*/ 4045 h 3097879"/>
              <a:gd name="connsiteX2" fmla="*/ 3092907 w 3108399"/>
              <a:gd name="connsiteY2" fmla="*/ 2791087 h 3097879"/>
              <a:gd name="connsiteX3" fmla="*/ 3108399 w 3108399"/>
              <a:gd name="connsiteY3" fmla="*/ 3097879 h 3097879"/>
              <a:gd name="connsiteX4" fmla="*/ 2470733 w 3108399"/>
              <a:gd name="connsiteY4" fmla="*/ 3097879 h 3097879"/>
              <a:gd name="connsiteX5" fmla="*/ 2458534 w 3108399"/>
              <a:gd name="connsiteY5" fmla="*/ 2856285 h 3097879"/>
              <a:gd name="connsiteX6" fmla="*/ 252674 w 3108399"/>
              <a:gd name="connsiteY6" fmla="*/ 650424 h 3097879"/>
              <a:gd name="connsiteX7" fmla="*/ 0 w 3108399"/>
              <a:gd name="connsiteY7" fmla="*/ 637665 h 3097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08399" h="3097879">
                <a:moveTo>
                  <a:pt x="0" y="0"/>
                </a:moveTo>
                <a:lnTo>
                  <a:pt x="159985" y="4045"/>
                </a:lnTo>
                <a:cubicBezTo>
                  <a:pt x="1696687" y="81941"/>
                  <a:pt x="2939004" y="1275632"/>
                  <a:pt x="3092907" y="2791087"/>
                </a:cubicBezTo>
                <a:lnTo>
                  <a:pt x="3108399" y="3097879"/>
                </a:lnTo>
                <a:lnTo>
                  <a:pt x="2470733" y="3097879"/>
                </a:lnTo>
                <a:lnTo>
                  <a:pt x="2458534" y="2856285"/>
                </a:lnTo>
                <a:cubicBezTo>
                  <a:pt x="2340416" y="1693197"/>
                  <a:pt x="1415762" y="768542"/>
                  <a:pt x="252674" y="650424"/>
                </a:cubicBezTo>
                <a:lnTo>
                  <a:pt x="0" y="637665"/>
                </a:ln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ED64F5FF-0991-A149-8190-BBBF7A358AE4}"/>
              </a:ext>
            </a:extLst>
          </p:cNvPr>
          <p:cNvSpPr>
            <a:spLocks noGrp="1"/>
          </p:cNvSpPr>
          <p:nvPr>
            <p:ph type="title"/>
          </p:nvPr>
        </p:nvSpPr>
        <p:spPr>
          <a:xfrm>
            <a:off x="6978316" y="1431042"/>
            <a:ext cx="4055899" cy="3995916"/>
          </a:xfrm>
        </p:spPr>
        <p:txBody>
          <a:bodyPr anchor="ctr">
            <a:normAutofit/>
          </a:bodyPr>
          <a:lstStyle/>
          <a:p>
            <a:r>
              <a:rPr lang="es-AR">
                <a:solidFill>
                  <a:schemeClr val="tx1">
                    <a:lumMod val="95000"/>
                    <a:lumOff val="5000"/>
                  </a:schemeClr>
                </a:solidFill>
              </a:rPr>
              <a:t>                      Jacques Alain Miller</a:t>
            </a:r>
          </a:p>
        </p:txBody>
      </p:sp>
      <p:sp>
        <p:nvSpPr>
          <p:cNvPr id="3" name="Marcador de contenido 2">
            <a:extLst>
              <a:ext uri="{FF2B5EF4-FFF2-40B4-BE49-F238E27FC236}">
                <a16:creationId xmlns:a16="http://schemas.microsoft.com/office/drawing/2014/main" id="{4282C3B0-7E8B-3344-89BD-5BEDF4FF9D5E}"/>
              </a:ext>
            </a:extLst>
          </p:cNvPr>
          <p:cNvSpPr>
            <a:spLocks noGrp="1"/>
          </p:cNvSpPr>
          <p:nvPr>
            <p:ph idx="1"/>
          </p:nvPr>
        </p:nvSpPr>
        <p:spPr>
          <a:xfrm>
            <a:off x="1463040" y="1431042"/>
            <a:ext cx="3927826" cy="3995916"/>
          </a:xfrm>
        </p:spPr>
        <p:txBody>
          <a:bodyPr anchor="ctr">
            <a:normAutofit/>
          </a:bodyPr>
          <a:lstStyle/>
          <a:p>
            <a:endParaRPr lang="es-ES" sz="1800" i="1">
              <a:solidFill>
                <a:schemeClr val="tx1">
                  <a:lumMod val="85000"/>
                  <a:lumOff val="15000"/>
                </a:schemeClr>
              </a:solidFill>
            </a:endParaRPr>
          </a:p>
          <a:p>
            <a:endParaRPr lang="es-ES" sz="1800" i="1">
              <a:solidFill>
                <a:schemeClr val="tx1">
                  <a:lumMod val="85000"/>
                  <a:lumOff val="15000"/>
                </a:schemeClr>
              </a:solidFill>
            </a:endParaRPr>
          </a:p>
          <a:p>
            <a:r>
              <a:rPr lang="es-ES" sz="1800" i="1">
                <a:solidFill>
                  <a:schemeClr val="tx1">
                    <a:lumMod val="85000"/>
                    <a:lumOff val="15000"/>
                  </a:schemeClr>
                </a:solidFill>
              </a:rPr>
              <a:t>“¡La apuesta principal de la formación de los analistas es que continúe habiendo personas que tengan el deseo de formarse como analistas!” </a:t>
            </a:r>
            <a:r>
              <a:rPr lang="es-ES_tradnl" sz="1800">
                <a:solidFill>
                  <a:schemeClr val="tx1">
                    <a:lumMod val="85000"/>
                    <a:lumOff val="15000"/>
                  </a:schemeClr>
                </a:solidFill>
              </a:rPr>
              <a:t>(Diálogo con Daniel Widlocher)</a:t>
            </a:r>
            <a:r>
              <a:rPr lang="es-ES" sz="1800">
                <a:solidFill>
                  <a:schemeClr val="tx1">
                    <a:lumMod val="85000"/>
                    <a:lumOff val="15000"/>
                  </a:schemeClr>
                </a:solidFill>
              </a:rPr>
              <a:t>.</a:t>
            </a:r>
            <a:endParaRPr lang="es-AR" sz="1800">
              <a:solidFill>
                <a:schemeClr val="tx1">
                  <a:lumMod val="85000"/>
                  <a:lumOff val="15000"/>
                </a:schemeClr>
              </a:solidFill>
            </a:endParaRPr>
          </a:p>
          <a:p>
            <a:pPr marL="0" indent="0">
              <a:buNone/>
            </a:pPr>
            <a:endParaRPr lang="es-AR" sz="1800">
              <a:solidFill>
                <a:schemeClr val="tx1">
                  <a:lumMod val="85000"/>
                  <a:lumOff val="15000"/>
                </a:schemeClr>
              </a:solidFill>
            </a:endParaRPr>
          </a:p>
        </p:txBody>
      </p:sp>
    </p:spTree>
    <p:extLst>
      <p:ext uri="{BB962C8B-B14F-4D97-AF65-F5344CB8AC3E}">
        <p14:creationId xmlns:p14="http://schemas.microsoft.com/office/powerpoint/2010/main" val="3252146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ítulo 1">
            <a:extLst>
              <a:ext uri="{FF2B5EF4-FFF2-40B4-BE49-F238E27FC236}">
                <a16:creationId xmlns:a16="http://schemas.microsoft.com/office/drawing/2014/main" id="{3694AB81-0135-6F44-AFC0-9A99C16216F3}"/>
              </a:ext>
            </a:extLst>
          </p:cNvPr>
          <p:cNvSpPr>
            <a:spLocks noGrp="1"/>
          </p:cNvSpPr>
          <p:nvPr>
            <p:ph type="title"/>
          </p:nvPr>
        </p:nvSpPr>
        <p:spPr>
          <a:xfrm>
            <a:off x="1179226" y="320231"/>
            <a:ext cx="9833548" cy="1325563"/>
          </a:xfrm>
        </p:spPr>
        <p:txBody>
          <a:bodyPr>
            <a:normAutofit fontScale="90000"/>
          </a:bodyPr>
          <a:lstStyle/>
          <a:p>
            <a:pPr algn="ctr"/>
            <a:r>
              <a:rPr lang="es-AR" sz="4000" dirty="0">
                <a:solidFill>
                  <a:schemeClr val="tx2"/>
                </a:solidFill>
              </a:rPr>
              <a:t>                    </a:t>
            </a:r>
            <a:br>
              <a:rPr lang="es-AR" sz="4000" dirty="0">
                <a:solidFill>
                  <a:schemeClr val="tx2"/>
                </a:solidFill>
              </a:rPr>
            </a:br>
            <a:br>
              <a:rPr lang="es-AR" sz="4000" dirty="0">
                <a:solidFill>
                  <a:schemeClr val="tx2"/>
                </a:solidFill>
              </a:rPr>
            </a:br>
            <a:r>
              <a:rPr lang="es-AR" sz="5400" b="1" dirty="0">
                <a:solidFill>
                  <a:schemeClr val="tx2"/>
                </a:solidFill>
              </a:rPr>
              <a:t>Análisis del analista </a:t>
            </a:r>
            <a:br>
              <a:rPr lang="es-AR" sz="5400" dirty="0">
                <a:solidFill>
                  <a:schemeClr val="tx2"/>
                </a:solidFill>
              </a:rPr>
            </a:br>
            <a:r>
              <a:rPr lang="es-AR" sz="5400" dirty="0">
                <a:solidFill>
                  <a:schemeClr val="tx2"/>
                </a:solidFill>
              </a:rPr>
              <a:t>             </a:t>
            </a: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Marcador de contenido 2">
            <a:extLst>
              <a:ext uri="{FF2B5EF4-FFF2-40B4-BE49-F238E27FC236}">
                <a16:creationId xmlns:a16="http://schemas.microsoft.com/office/drawing/2014/main" id="{82394315-4F48-4843-BA5A-7E5E9637DDE8}"/>
              </a:ext>
            </a:extLst>
          </p:cNvPr>
          <p:cNvGraphicFramePr>
            <a:graphicFrameLocks noGrp="1"/>
          </p:cNvGraphicFramePr>
          <p:nvPr>
            <p:ph idx="1"/>
            <p:extLst>
              <p:ext uri="{D42A27DB-BD31-4B8C-83A1-F6EECF244321}">
                <p14:modId xmlns:p14="http://schemas.microsoft.com/office/powerpoint/2010/main" val="1458383317"/>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364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22A27B6A-745C-E040-9EC8-47B25BDBC86F}"/>
              </a:ext>
            </a:extLst>
          </p:cNvPr>
          <p:cNvSpPr>
            <a:spLocks noGrp="1"/>
          </p:cNvSpPr>
          <p:nvPr>
            <p:ph type="title"/>
          </p:nvPr>
        </p:nvSpPr>
        <p:spPr>
          <a:xfrm>
            <a:off x="804671" y="640263"/>
            <a:ext cx="3284331" cy="5254510"/>
          </a:xfrm>
        </p:spPr>
        <p:txBody>
          <a:bodyPr>
            <a:normAutofit/>
          </a:bodyPr>
          <a:lstStyle/>
          <a:p>
            <a:r>
              <a:rPr lang="es-AR" dirty="0"/>
              <a:t>               Transferencia con la institución</a:t>
            </a:r>
          </a:p>
        </p:txBody>
      </p:sp>
      <p:sp>
        <p:nvSpPr>
          <p:cNvPr id="3" name="Marcador de contenido 2">
            <a:extLst>
              <a:ext uri="{FF2B5EF4-FFF2-40B4-BE49-F238E27FC236}">
                <a16:creationId xmlns:a16="http://schemas.microsoft.com/office/drawing/2014/main" id="{8B2A38FD-6FE4-BA47-A209-99376031E628}"/>
              </a:ext>
            </a:extLst>
          </p:cNvPr>
          <p:cNvSpPr>
            <a:spLocks noGrp="1"/>
          </p:cNvSpPr>
          <p:nvPr>
            <p:ph idx="1"/>
          </p:nvPr>
        </p:nvSpPr>
        <p:spPr>
          <a:xfrm>
            <a:off x="5358384" y="640263"/>
            <a:ext cx="6028944" cy="5254510"/>
          </a:xfrm>
        </p:spPr>
        <p:txBody>
          <a:bodyPr anchor="ctr">
            <a:normAutofit/>
          </a:bodyPr>
          <a:lstStyle/>
          <a:p>
            <a:endParaRPr lang="es-ES" sz="1600" dirty="0">
              <a:solidFill>
                <a:schemeClr val="bg1"/>
              </a:solidFill>
            </a:endParaRPr>
          </a:p>
          <a:p>
            <a:r>
              <a:rPr lang="es-ES" sz="1600" dirty="0">
                <a:solidFill>
                  <a:schemeClr val="bg1"/>
                </a:solidFill>
              </a:rPr>
              <a:t>La transferencia es siempre </a:t>
            </a:r>
            <a:r>
              <a:rPr lang="es-ES" sz="1600" b="1" dirty="0">
                <a:solidFill>
                  <a:schemeClr val="bg1"/>
                </a:solidFill>
              </a:rPr>
              <a:t>absolutamente singular. </a:t>
            </a:r>
            <a:endParaRPr lang="es-AR" sz="1600" b="1" dirty="0">
              <a:solidFill>
                <a:schemeClr val="bg1"/>
              </a:solidFill>
            </a:endParaRPr>
          </a:p>
          <a:p>
            <a:r>
              <a:rPr lang="es-ES" sz="1600" dirty="0">
                <a:solidFill>
                  <a:schemeClr val="bg1"/>
                </a:solidFill>
              </a:rPr>
              <a:t>Las transferencias motorizan la vida institucional.  </a:t>
            </a:r>
            <a:r>
              <a:rPr lang="es-ES" sz="1600" b="1" dirty="0">
                <a:solidFill>
                  <a:schemeClr val="bg1"/>
                </a:solidFill>
              </a:rPr>
              <a:t>Los residuos,  conflictos y malentendidos, habitualmente reprimidos,  son en buena parte obstáculos a  su desarrollo.  </a:t>
            </a:r>
            <a:endParaRPr lang="es-AR" sz="1600" b="1" dirty="0">
              <a:solidFill>
                <a:schemeClr val="bg1"/>
              </a:solidFill>
            </a:endParaRPr>
          </a:p>
          <a:p>
            <a:r>
              <a:rPr lang="es-ES" sz="1600" b="1" dirty="0">
                <a:solidFill>
                  <a:schemeClr val="bg1"/>
                </a:solidFill>
              </a:rPr>
              <a:t>Fuertemente inducida por  cultura, historia , maestros, otros saberes,  rituales ,  estructura de autoridad,  jerarquías y  roles de la organización. Incluso por objetos inanimados como arquitectura </a:t>
            </a:r>
            <a:r>
              <a:rPr lang="es-ES" sz="1600" b="1" dirty="0" err="1">
                <a:solidFill>
                  <a:schemeClr val="bg1"/>
                </a:solidFill>
              </a:rPr>
              <a:t>amoblamiento</a:t>
            </a:r>
            <a:r>
              <a:rPr lang="es-ES" sz="1600" b="1" dirty="0">
                <a:solidFill>
                  <a:schemeClr val="bg1"/>
                </a:solidFill>
              </a:rPr>
              <a:t> y equipamiento . Proceso interactivo con  determinantes internos  siempre singulares.</a:t>
            </a:r>
            <a:endParaRPr lang="es-AR" sz="1600" b="1" dirty="0">
              <a:solidFill>
                <a:schemeClr val="bg1"/>
              </a:solidFill>
            </a:endParaRPr>
          </a:p>
          <a:p>
            <a:r>
              <a:rPr lang="es-ES" sz="1600" b="1" dirty="0">
                <a:solidFill>
                  <a:schemeClr val="bg1"/>
                </a:solidFill>
              </a:rPr>
              <a:t>Capacidad de regresiones en sus miembros y candidatos </a:t>
            </a:r>
            <a:r>
              <a:rPr lang="es-ES" sz="1600" dirty="0">
                <a:solidFill>
                  <a:schemeClr val="bg1"/>
                </a:solidFill>
              </a:rPr>
              <a:t>acotada o estimulada por la estructura. </a:t>
            </a:r>
            <a:r>
              <a:rPr lang="es-ES" sz="1600" b="1" dirty="0">
                <a:solidFill>
                  <a:schemeClr val="bg1"/>
                </a:solidFill>
              </a:rPr>
              <a:t>Estructura  escolar y aún universitaria, favorece la regresión. </a:t>
            </a:r>
            <a:r>
              <a:rPr lang="es-ES" sz="1600" b="1" dirty="0" err="1">
                <a:solidFill>
                  <a:schemeClr val="bg1"/>
                </a:solidFill>
              </a:rPr>
              <a:t>Tambien</a:t>
            </a:r>
            <a:r>
              <a:rPr lang="es-ES" sz="1600" b="1" dirty="0">
                <a:solidFill>
                  <a:schemeClr val="bg1"/>
                </a:solidFill>
              </a:rPr>
              <a:t> funcionamiento más vertical y a cargo de grupos que se perpetúan en el poder. </a:t>
            </a:r>
            <a:endParaRPr lang="es-AR" sz="1600" b="1" dirty="0">
              <a:solidFill>
                <a:schemeClr val="bg1"/>
              </a:solidFill>
            </a:endParaRPr>
          </a:p>
          <a:p>
            <a:r>
              <a:rPr lang="es-ES" sz="1600" b="1" dirty="0">
                <a:solidFill>
                  <a:schemeClr val="bg1"/>
                </a:solidFill>
              </a:rPr>
              <a:t> Capacidad de generar transferencias central en políticas institucionales. Políticas de extensión más activas  y presencia en la universidad generan más transferencias de trabajo. y otros saberes, etc.  </a:t>
            </a:r>
            <a:endParaRPr lang="es-AR" sz="1600" b="1" dirty="0">
              <a:solidFill>
                <a:schemeClr val="bg1"/>
              </a:solidFill>
            </a:endParaRPr>
          </a:p>
          <a:p>
            <a:endParaRPr lang="es-AR" sz="900" dirty="0">
              <a:solidFill>
                <a:schemeClr val="bg1"/>
              </a:solidFill>
            </a:endParaRPr>
          </a:p>
        </p:txBody>
      </p:sp>
    </p:spTree>
    <p:extLst>
      <p:ext uri="{BB962C8B-B14F-4D97-AF65-F5344CB8AC3E}">
        <p14:creationId xmlns:p14="http://schemas.microsoft.com/office/powerpoint/2010/main" val="917243336"/>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2A27B6A-745C-E040-9EC8-47B25BDBC86F}"/>
              </a:ext>
            </a:extLst>
          </p:cNvPr>
          <p:cNvSpPr>
            <a:spLocks noGrp="1"/>
          </p:cNvSpPr>
          <p:nvPr>
            <p:ph type="title"/>
          </p:nvPr>
        </p:nvSpPr>
        <p:spPr>
          <a:xfrm>
            <a:off x="686834" y="1153572"/>
            <a:ext cx="3200400" cy="4461163"/>
          </a:xfrm>
        </p:spPr>
        <p:txBody>
          <a:bodyPr>
            <a:normAutofit/>
          </a:bodyPr>
          <a:lstStyle/>
          <a:p>
            <a:r>
              <a:rPr lang="es-AR">
                <a:solidFill>
                  <a:srgbClr val="FFFFFF"/>
                </a:solidFill>
              </a:rPr>
              <a:t>               Transferencia con la institución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8B2A38FD-6FE4-BA47-A209-99376031E628}"/>
              </a:ext>
            </a:extLst>
          </p:cNvPr>
          <p:cNvSpPr>
            <a:spLocks noGrp="1"/>
          </p:cNvSpPr>
          <p:nvPr>
            <p:ph idx="1"/>
          </p:nvPr>
        </p:nvSpPr>
        <p:spPr>
          <a:xfrm>
            <a:off x="4447308" y="591344"/>
            <a:ext cx="6906491" cy="5585619"/>
          </a:xfrm>
        </p:spPr>
        <p:txBody>
          <a:bodyPr anchor="ctr">
            <a:normAutofit/>
          </a:bodyPr>
          <a:lstStyle/>
          <a:p>
            <a:r>
              <a:rPr lang="es-ES" sz="1800" b="1" dirty="0"/>
              <a:t>El saber sobre la transferencia de sus miembros se diluye cuando esta última actúa sobre la trama misma de su sociedad analítica. Resto inanalizable  amenaza escapar de la experiencia didáctica y debe ser la preocupación primera de todo analista interesado en la formación. (</a:t>
            </a:r>
            <a:r>
              <a:rPr lang="es-ES" sz="1800" b="1" dirty="0" err="1"/>
              <a:t>Aulagnier</a:t>
            </a:r>
            <a:r>
              <a:rPr lang="es-ES" sz="1800" b="1" dirty="0"/>
              <a:t>) </a:t>
            </a:r>
            <a:endParaRPr lang="es-AR" sz="1800" b="1" dirty="0"/>
          </a:p>
          <a:p>
            <a:r>
              <a:rPr lang="es-ES" sz="1800" dirty="0"/>
              <a:t>Transferencias pueden cumplir un rol organizador. Llenar deseos y expectativas, proveer auto castigo, mantener o restaurar precariedad del </a:t>
            </a:r>
            <a:r>
              <a:rPr lang="es-ES" sz="1800" dirty="0" err="1"/>
              <a:t>self</a:t>
            </a:r>
            <a:r>
              <a:rPr lang="es-ES" sz="1800" dirty="0"/>
              <a:t>, o proteger defensivamente de experiencias que son conflictivas o peligrosas. </a:t>
            </a:r>
          </a:p>
          <a:p>
            <a:r>
              <a:rPr lang="es-ES" sz="1800" b="1" dirty="0"/>
              <a:t>Impacto en su funcionamiento de los aspectos más primitivos del psiquismo de sus integrantes (Bleger, Jacques) .</a:t>
            </a:r>
          </a:p>
          <a:p>
            <a:r>
              <a:rPr lang="es-ES" sz="1800" b="1" dirty="0"/>
              <a:t> Posibilidad de acotarlo o potenciarlo a través de políticas institucionales. APERTURA-PARTICIPACION-ARTICULACION deben ser elementos centrales de las mismas, si se pretende limitarlo. </a:t>
            </a:r>
            <a:endParaRPr lang="es-AR" sz="1800" b="1" dirty="0"/>
          </a:p>
          <a:p>
            <a:endParaRPr lang="es-AR" sz="1100" dirty="0"/>
          </a:p>
        </p:txBody>
      </p:sp>
    </p:spTree>
    <p:extLst>
      <p:ext uri="{BB962C8B-B14F-4D97-AF65-F5344CB8AC3E}">
        <p14:creationId xmlns:p14="http://schemas.microsoft.com/office/powerpoint/2010/main" val="3031958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C3E310F-33AF-384E-91C9-F890D361BBBF}"/>
              </a:ext>
            </a:extLst>
          </p:cNvPr>
          <p:cNvSpPr>
            <a:spLocks noGrp="1"/>
          </p:cNvSpPr>
          <p:nvPr>
            <p:ph type="title"/>
          </p:nvPr>
        </p:nvSpPr>
        <p:spPr>
          <a:xfrm>
            <a:off x="1171074" y="1396686"/>
            <a:ext cx="3240506" cy="4064628"/>
          </a:xfrm>
        </p:spPr>
        <p:txBody>
          <a:bodyPr>
            <a:normAutofit/>
          </a:bodyPr>
          <a:lstStyle/>
          <a:p>
            <a:r>
              <a:rPr lang="es-ES" dirty="0">
                <a:solidFill>
                  <a:srgbClr val="FFFFFF"/>
                </a:solidFill>
              </a:rPr>
              <a:t>                           </a:t>
            </a:r>
            <a:r>
              <a:rPr lang="es-ES" dirty="0" err="1">
                <a:solidFill>
                  <a:srgbClr val="FFFFFF"/>
                </a:solidFill>
              </a:rPr>
              <a:t>D.Kirsner</a:t>
            </a:r>
            <a:r>
              <a:rPr lang="es-ES" dirty="0">
                <a:solidFill>
                  <a:srgbClr val="FFFFFF"/>
                </a:solidFill>
              </a:rPr>
              <a:t> </a:t>
            </a:r>
            <a:br>
              <a:rPr lang="es-ES" dirty="0">
                <a:solidFill>
                  <a:srgbClr val="FFFFFF"/>
                </a:solidFill>
              </a:rPr>
            </a:br>
            <a:r>
              <a:rPr lang="es-ES" sz="2800" dirty="0">
                <a:solidFill>
                  <a:srgbClr val="FFFFFF"/>
                </a:solidFill>
              </a:rPr>
              <a:t>2004</a:t>
            </a:r>
            <a:endParaRPr lang="es-AR" sz="2800" dirty="0">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102D798C-03B2-4F4D-9B99-09128D07D596}"/>
              </a:ext>
            </a:extLst>
          </p:cNvPr>
          <p:cNvSpPr>
            <a:spLocks noGrp="1"/>
          </p:cNvSpPr>
          <p:nvPr>
            <p:ph idx="1"/>
          </p:nvPr>
        </p:nvSpPr>
        <p:spPr>
          <a:xfrm>
            <a:off x="5370153" y="1526033"/>
            <a:ext cx="5536397" cy="3935281"/>
          </a:xfrm>
        </p:spPr>
        <p:txBody>
          <a:bodyPr>
            <a:normAutofit/>
          </a:bodyPr>
          <a:lstStyle/>
          <a:p>
            <a:endParaRPr lang="es-ES" sz="2200" dirty="0"/>
          </a:p>
          <a:p>
            <a:endParaRPr lang="es-ES" sz="2200" dirty="0"/>
          </a:p>
          <a:p>
            <a:r>
              <a:rPr lang="es-ES" sz="2200" dirty="0"/>
              <a:t>riesgos de basar la política del Psicoanálisis en </a:t>
            </a:r>
            <a:r>
              <a:rPr lang="es-ES" sz="2200" b="1" dirty="0"/>
              <a:t>estándares difíciles de instrumentar </a:t>
            </a:r>
            <a:r>
              <a:rPr lang="es-ES" sz="2200" dirty="0"/>
              <a:t>en vez de en políticas de inserción en la cultura, la comunidad y la universidad. </a:t>
            </a:r>
          </a:p>
          <a:p>
            <a:r>
              <a:rPr lang="es-ES" sz="2200" b="1" dirty="0"/>
              <a:t>inconveniencia de políticas insulares y restrictivas</a:t>
            </a:r>
            <a:r>
              <a:rPr lang="es-ES" sz="2200" dirty="0"/>
              <a:t> en vez de más abiertas, más inclusivas y atendiendo a </a:t>
            </a:r>
            <a:r>
              <a:rPr lang="es-ES" sz="2200" b="1" dirty="0"/>
              <a:t>objetivos que superan los esquemas de formación o las orientaciones teóricas.</a:t>
            </a:r>
            <a:endParaRPr lang="es-AR" sz="2200" b="1" dirty="0"/>
          </a:p>
          <a:p>
            <a:endParaRPr lang="es-AR" sz="2200" dirty="0"/>
          </a:p>
        </p:txBody>
      </p:sp>
    </p:spTree>
    <p:extLst>
      <p:ext uri="{BB962C8B-B14F-4D97-AF65-F5344CB8AC3E}">
        <p14:creationId xmlns:p14="http://schemas.microsoft.com/office/powerpoint/2010/main" val="322632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BFB3712-E34E-304A-A95B-637183CB4D15}"/>
              </a:ext>
            </a:extLst>
          </p:cNvPr>
          <p:cNvSpPr>
            <a:spLocks noGrp="1"/>
          </p:cNvSpPr>
          <p:nvPr>
            <p:ph type="title"/>
          </p:nvPr>
        </p:nvSpPr>
        <p:spPr>
          <a:xfrm>
            <a:off x="841248" y="256032"/>
            <a:ext cx="10506456" cy="1014984"/>
          </a:xfrm>
        </p:spPr>
        <p:txBody>
          <a:bodyPr anchor="b">
            <a:normAutofit/>
          </a:bodyPr>
          <a:lstStyle/>
          <a:p>
            <a:r>
              <a:rPr lang="es-AR" sz="4800" dirty="0"/>
              <a:t>                S. Freud - S.Bolognini </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Marcador de contenido 2">
            <a:extLst>
              <a:ext uri="{FF2B5EF4-FFF2-40B4-BE49-F238E27FC236}">
                <a16:creationId xmlns:a16="http://schemas.microsoft.com/office/drawing/2014/main" id="{7D159C49-3597-44EA-B356-A0861D414AB9}"/>
              </a:ext>
            </a:extLst>
          </p:cNvPr>
          <p:cNvGraphicFramePr>
            <a:graphicFrameLocks noGrp="1"/>
          </p:cNvGraphicFramePr>
          <p:nvPr>
            <p:ph idx="1"/>
            <p:extLst>
              <p:ext uri="{D42A27DB-BD31-4B8C-83A1-F6EECF244321}">
                <p14:modId xmlns:p14="http://schemas.microsoft.com/office/powerpoint/2010/main" val="3603985667"/>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463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66841467-5C49-B043-BB73-E0FC57C1491E}"/>
              </a:ext>
            </a:extLst>
          </p:cNvPr>
          <p:cNvSpPr>
            <a:spLocks noGrp="1"/>
          </p:cNvSpPr>
          <p:nvPr>
            <p:ph type="title"/>
          </p:nvPr>
        </p:nvSpPr>
        <p:spPr>
          <a:xfrm>
            <a:off x="640079" y="2053641"/>
            <a:ext cx="3669161" cy="2760098"/>
          </a:xfrm>
        </p:spPr>
        <p:txBody>
          <a:bodyPr>
            <a:normAutofit/>
          </a:bodyPr>
          <a:lstStyle/>
          <a:p>
            <a:r>
              <a:rPr lang="es-AR" dirty="0">
                <a:solidFill>
                  <a:srgbClr val="FFFFFF"/>
                </a:solidFill>
              </a:rPr>
              <a:t>         Pensamiento Colectivo </a:t>
            </a:r>
            <a:br>
              <a:rPr lang="es-AR" dirty="0">
                <a:solidFill>
                  <a:srgbClr val="FFFFFF"/>
                </a:solidFill>
              </a:rPr>
            </a:br>
            <a:r>
              <a:rPr lang="es-AR" sz="2700" dirty="0">
                <a:solidFill>
                  <a:srgbClr val="FFFFFF"/>
                </a:solidFill>
              </a:rPr>
              <a:t>L. Fleck por A. Richard</a:t>
            </a:r>
          </a:p>
        </p:txBody>
      </p:sp>
      <p:sp>
        <p:nvSpPr>
          <p:cNvPr id="3" name="Marcador de contenido 2">
            <a:extLst>
              <a:ext uri="{FF2B5EF4-FFF2-40B4-BE49-F238E27FC236}">
                <a16:creationId xmlns:a16="http://schemas.microsoft.com/office/drawing/2014/main" id="{606F2E30-9B97-604F-86C8-BC75F97D828D}"/>
              </a:ext>
            </a:extLst>
          </p:cNvPr>
          <p:cNvSpPr>
            <a:spLocks noGrp="1"/>
          </p:cNvSpPr>
          <p:nvPr>
            <p:ph idx="1"/>
          </p:nvPr>
        </p:nvSpPr>
        <p:spPr>
          <a:xfrm>
            <a:off x="6090574" y="801866"/>
            <a:ext cx="5306084" cy="5230634"/>
          </a:xfrm>
        </p:spPr>
        <p:txBody>
          <a:bodyPr anchor="ctr">
            <a:normAutofit/>
          </a:bodyPr>
          <a:lstStyle/>
          <a:p>
            <a:endParaRPr lang="es-AR" sz="1500" dirty="0">
              <a:solidFill>
                <a:srgbClr val="000000"/>
              </a:solidFill>
            </a:endParaRPr>
          </a:p>
          <a:p>
            <a:r>
              <a:rPr lang="es-AR" sz="1500" b="1" dirty="0">
                <a:solidFill>
                  <a:srgbClr val="000000"/>
                </a:solidFill>
              </a:rPr>
              <a:t>Pensamiento grupal dentro de un colectivo puede coalescer en una creciente similaridad canónica , resistiendo a ideas nuevas e innovativas y expulsando aquellos con ideas divergentes. </a:t>
            </a:r>
          </a:p>
          <a:p>
            <a:endParaRPr lang="es-AR" sz="1500" b="1" dirty="0">
              <a:solidFill>
                <a:srgbClr val="000000"/>
              </a:solidFill>
            </a:endParaRPr>
          </a:p>
          <a:p>
            <a:r>
              <a:rPr lang="es-AR" sz="1500" b="1" dirty="0">
                <a:solidFill>
                  <a:srgbClr val="000000"/>
                </a:solidFill>
              </a:rPr>
              <a:t>Múltiples perspectivas  y nuevas voces </a:t>
            </a:r>
            <a:r>
              <a:rPr lang="es-AR" sz="1500" dirty="0">
                <a:solidFill>
                  <a:srgbClr val="000000"/>
                </a:solidFill>
              </a:rPr>
              <a:t>comunicándose en </a:t>
            </a:r>
            <a:r>
              <a:rPr lang="es-AR" sz="1500" b="1" dirty="0">
                <a:solidFill>
                  <a:srgbClr val="000000"/>
                </a:solidFill>
              </a:rPr>
              <a:t>intercambios abiertos como antídoto </a:t>
            </a:r>
            <a:r>
              <a:rPr lang="es-AR" sz="1500" dirty="0">
                <a:solidFill>
                  <a:srgbClr val="000000"/>
                </a:solidFill>
              </a:rPr>
              <a:t>de lo que Fleck describió como atracción hacia una opinión compartida y codificada en grupos científicos.  Though Collective.</a:t>
            </a:r>
          </a:p>
          <a:p>
            <a:pPr marL="0" indent="0">
              <a:buNone/>
            </a:pPr>
            <a:endParaRPr lang="es-AR" sz="1500" b="1" dirty="0">
              <a:solidFill>
                <a:srgbClr val="000000"/>
              </a:solidFill>
            </a:endParaRPr>
          </a:p>
          <a:p>
            <a:r>
              <a:rPr lang="es-AR" sz="1500" dirty="0">
                <a:solidFill>
                  <a:srgbClr val="000000"/>
                </a:solidFill>
              </a:rPr>
              <a:t>Richards aplica  la SSK Sociology of Scientific Knowledge  de Fleck a la creación  y transmisión social del conocimiento psicoanalítico. </a:t>
            </a:r>
            <a:br>
              <a:rPr lang="es-AR" sz="1500" dirty="0">
                <a:solidFill>
                  <a:srgbClr val="000000"/>
                </a:solidFill>
              </a:rPr>
            </a:br>
            <a:br>
              <a:rPr lang="es-AR" sz="1500" dirty="0">
                <a:solidFill>
                  <a:srgbClr val="000000"/>
                </a:solidFill>
              </a:rPr>
            </a:br>
            <a:endParaRPr lang="es-AR" sz="1500" dirty="0">
              <a:solidFill>
                <a:srgbClr val="000000"/>
              </a:solidFill>
            </a:endParaRPr>
          </a:p>
          <a:p>
            <a:pPr marL="0" indent="0">
              <a:buNone/>
            </a:pPr>
            <a:br>
              <a:rPr lang="es-AR" sz="1500" dirty="0">
                <a:solidFill>
                  <a:srgbClr val="000000"/>
                </a:solidFill>
              </a:rPr>
            </a:br>
            <a:endParaRPr lang="es-AR" sz="1500" dirty="0">
              <a:solidFill>
                <a:srgbClr val="000000"/>
              </a:solidFill>
            </a:endParaRPr>
          </a:p>
        </p:txBody>
      </p:sp>
    </p:spTree>
    <p:extLst>
      <p:ext uri="{BB962C8B-B14F-4D97-AF65-F5344CB8AC3E}">
        <p14:creationId xmlns:p14="http://schemas.microsoft.com/office/powerpoint/2010/main" val="947906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2" name="Título 1">
            <a:extLst>
              <a:ext uri="{FF2B5EF4-FFF2-40B4-BE49-F238E27FC236}">
                <a16:creationId xmlns:a16="http://schemas.microsoft.com/office/drawing/2014/main" id="{808DAB3D-70E2-D44F-9EFE-FF88E9C39020}"/>
              </a:ext>
            </a:extLst>
          </p:cNvPr>
          <p:cNvSpPr>
            <a:spLocks noGrp="1"/>
          </p:cNvSpPr>
          <p:nvPr>
            <p:ph type="title"/>
          </p:nvPr>
        </p:nvSpPr>
        <p:spPr>
          <a:xfrm>
            <a:off x="2618437" y="991262"/>
            <a:ext cx="6955124" cy="1066802"/>
          </a:xfrm>
        </p:spPr>
        <p:txBody>
          <a:bodyPr>
            <a:normAutofit/>
          </a:bodyPr>
          <a:lstStyle/>
          <a:p>
            <a:pPr algn="ctr"/>
            <a:r>
              <a:rPr lang="es-AR" sz="3400" dirty="0">
                <a:solidFill>
                  <a:srgbClr val="FFFFFF"/>
                </a:solidFill>
              </a:rPr>
              <a:t>     SSK para la transmisión </a:t>
            </a:r>
            <a:r>
              <a:rPr lang="es-AR" sz="2800" dirty="0">
                <a:solidFill>
                  <a:srgbClr val="FFFFFF"/>
                </a:solidFill>
              </a:rPr>
              <a:t>(Richards)</a:t>
            </a:r>
          </a:p>
        </p:txBody>
      </p:sp>
      <p:sp>
        <p:nvSpPr>
          <p:cNvPr id="3" name="Marcador de contenido 2">
            <a:extLst>
              <a:ext uri="{FF2B5EF4-FFF2-40B4-BE49-F238E27FC236}">
                <a16:creationId xmlns:a16="http://schemas.microsoft.com/office/drawing/2014/main" id="{0CECC369-A662-8942-9FB8-000826DD37AD}"/>
              </a:ext>
            </a:extLst>
          </p:cNvPr>
          <p:cNvSpPr>
            <a:spLocks noGrp="1"/>
          </p:cNvSpPr>
          <p:nvPr>
            <p:ph idx="1"/>
          </p:nvPr>
        </p:nvSpPr>
        <p:spPr>
          <a:xfrm>
            <a:off x="2618437" y="2371725"/>
            <a:ext cx="6955124" cy="3038475"/>
          </a:xfrm>
        </p:spPr>
        <p:txBody>
          <a:bodyPr anchor="t">
            <a:normAutofit/>
          </a:bodyPr>
          <a:lstStyle/>
          <a:p>
            <a:pPr marL="0" indent="0">
              <a:buNone/>
            </a:pPr>
            <a:endParaRPr lang="es-AR" sz="2000">
              <a:solidFill>
                <a:srgbClr val="FFFFFF"/>
              </a:solidFill>
            </a:endParaRPr>
          </a:p>
          <a:p>
            <a:endParaRPr lang="es-AR" sz="2000">
              <a:solidFill>
                <a:srgbClr val="FFFFFF"/>
              </a:solidFill>
            </a:endParaRPr>
          </a:p>
          <a:p>
            <a:r>
              <a:rPr lang="es-AR" sz="2000">
                <a:solidFill>
                  <a:srgbClr val="FFFFFF"/>
                </a:solidFill>
              </a:rPr>
              <a:t>Aplica  la SSK Sociology of Scientific Knowledge  de Fleck a la creación  y transmisión del conocimiento psicoanalítico. </a:t>
            </a:r>
            <a:br>
              <a:rPr lang="es-AR" sz="2000">
                <a:solidFill>
                  <a:srgbClr val="FFFFFF"/>
                </a:solidFill>
              </a:rPr>
            </a:br>
            <a:br>
              <a:rPr lang="es-AR" sz="2000">
                <a:solidFill>
                  <a:srgbClr val="FFFFFF"/>
                </a:solidFill>
              </a:rPr>
            </a:br>
            <a:r>
              <a:rPr lang="es-AR" sz="2000">
                <a:solidFill>
                  <a:srgbClr val="FFFFFF"/>
                </a:solidFill>
              </a:rPr>
              <a:t>En la NY Society extraña dolorosamente la multidisciplina de la Menninger</a:t>
            </a:r>
            <a:br>
              <a:rPr lang="es-AR" sz="2000">
                <a:solidFill>
                  <a:srgbClr val="FFFFFF"/>
                </a:solidFill>
              </a:rPr>
            </a:br>
            <a:endParaRPr lang="es-AR" sz="2000">
              <a:solidFill>
                <a:srgbClr val="FFFFFF"/>
              </a:solidFill>
            </a:endParaRPr>
          </a:p>
          <a:p>
            <a:endParaRPr lang="es-AR" sz="2000">
              <a:solidFill>
                <a:srgbClr val="FFFFFF"/>
              </a:solidFill>
            </a:endParaRPr>
          </a:p>
        </p:txBody>
      </p:sp>
    </p:spTree>
    <p:extLst>
      <p:ext uri="{BB962C8B-B14F-4D97-AF65-F5344CB8AC3E}">
        <p14:creationId xmlns:p14="http://schemas.microsoft.com/office/powerpoint/2010/main" val="113852742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DCEF80-EF7C-844C-B7DD-DB65B9266C37}"/>
              </a:ext>
            </a:extLst>
          </p:cNvPr>
          <p:cNvSpPr>
            <a:spLocks noGrp="1"/>
          </p:cNvSpPr>
          <p:nvPr>
            <p:ph type="title"/>
          </p:nvPr>
        </p:nvSpPr>
        <p:spPr/>
        <p:txBody>
          <a:bodyPr/>
          <a:lstStyle/>
          <a:p>
            <a:r>
              <a:rPr lang="es-AR" dirty="0"/>
              <a:t>                           2000-2020</a:t>
            </a:r>
          </a:p>
        </p:txBody>
      </p:sp>
      <p:sp>
        <p:nvSpPr>
          <p:cNvPr id="3" name="Marcador de contenido 2">
            <a:extLst>
              <a:ext uri="{FF2B5EF4-FFF2-40B4-BE49-F238E27FC236}">
                <a16:creationId xmlns:a16="http://schemas.microsoft.com/office/drawing/2014/main" id="{5D70D000-0CE8-4F4C-B4E3-D471C60EEA7D}"/>
              </a:ext>
            </a:extLst>
          </p:cNvPr>
          <p:cNvSpPr>
            <a:spLocks noGrp="1"/>
          </p:cNvSpPr>
          <p:nvPr>
            <p:ph idx="1"/>
          </p:nvPr>
        </p:nvSpPr>
        <p:spPr/>
        <p:txBody>
          <a:bodyPr>
            <a:normAutofit fontScale="77500" lnSpcReduction="20000"/>
          </a:bodyPr>
          <a:lstStyle/>
          <a:p>
            <a:r>
              <a:rPr lang="es-AR" dirty="0"/>
              <a:t>Presidente                       Abel Fainstein</a:t>
            </a:r>
          </a:p>
          <a:p>
            <a:r>
              <a:rPr lang="es-AR" dirty="0"/>
              <a:t>Vice Presidente              Renato Canovi</a:t>
            </a:r>
          </a:p>
          <a:p>
            <a:r>
              <a:rPr lang="es-AR" dirty="0"/>
              <a:t>Secretaria                        Jeanette Dryzun</a:t>
            </a:r>
          </a:p>
          <a:p>
            <a:r>
              <a:rPr lang="es-AR" dirty="0"/>
              <a:t>Secretario Científico      Andres Rascovsky</a:t>
            </a:r>
          </a:p>
          <a:p>
            <a:r>
              <a:rPr lang="es-AR" dirty="0"/>
              <a:t>Tesoreros                         Pedro Aguilar - Juan Carlos Weissmann    </a:t>
            </a:r>
          </a:p>
          <a:p>
            <a:r>
              <a:rPr lang="es-AR" dirty="0"/>
              <a:t>Vocales                             Federico Aberastury</a:t>
            </a:r>
          </a:p>
          <a:p>
            <a:pPr marL="0" indent="0">
              <a:buNone/>
            </a:pPr>
            <a:r>
              <a:rPr lang="es-AR" b="1" dirty="0"/>
              <a:t>                                              Eduardo Agejas</a:t>
            </a:r>
          </a:p>
          <a:p>
            <a:pPr marL="0" indent="0">
              <a:buNone/>
            </a:pPr>
            <a:r>
              <a:rPr lang="es-AR" b="1" dirty="0"/>
              <a:t>                                              Elsa Cartolano</a:t>
            </a:r>
          </a:p>
          <a:p>
            <a:pPr marL="0" indent="0">
              <a:buNone/>
            </a:pPr>
            <a:r>
              <a:rPr lang="es-AR" dirty="0"/>
              <a:t>                                              María Cristina Fernandez</a:t>
            </a:r>
          </a:p>
          <a:p>
            <a:pPr marL="0" indent="0">
              <a:buNone/>
            </a:pPr>
            <a:r>
              <a:rPr lang="es-AR" dirty="0"/>
              <a:t>                                              Mirta Goldstein</a:t>
            </a:r>
          </a:p>
          <a:p>
            <a:pPr marL="0" indent="0">
              <a:buNone/>
            </a:pPr>
            <a:r>
              <a:rPr lang="es-AR" dirty="0"/>
              <a:t>                                              Eva Ponce de León </a:t>
            </a:r>
          </a:p>
          <a:p>
            <a:pPr marL="0" indent="0">
              <a:buNone/>
            </a:pPr>
            <a:r>
              <a:rPr lang="es-AR" dirty="0"/>
              <a:t>                                              </a:t>
            </a:r>
            <a:r>
              <a:rPr lang="es-AR" b="1" dirty="0"/>
              <a:t>Ana Rozenbaum de Schvartzman</a:t>
            </a:r>
          </a:p>
          <a:p>
            <a:endParaRPr lang="es-AR" dirty="0"/>
          </a:p>
        </p:txBody>
      </p:sp>
    </p:spTree>
    <p:extLst>
      <p:ext uri="{BB962C8B-B14F-4D97-AF65-F5344CB8AC3E}">
        <p14:creationId xmlns:p14="http://schemas.microsoft.com/office/powerpoint/2010/main" val="4210149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AD98D1C-F2EB-49D5-899B-086F7E26F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9849" y="-479"/>
            <a:ext cx="9132151" cy="6858478"/>
          </a:xfrm>
          <a:custGeom>
            <a:avLst/>
            <a:gdLst>
              <a:gd name="connsiteX0" fmla="*/ 5955776 w 9132151"/>
              <a:gd name="connsiteY0" fmla="*/ 0 h 6858478"/>
              <a:gd name="connsiteX1" fmla="*/ 5950199 w 9132151"/>
              <a:gd name="connsiteY1" fmla="*/ 0 h 6858478"/>
              <a:gd name="connsiteX2" fmla="*/ 4883971 w 9132151"/>
              <a:gd name="connsiteY2" fmla="*/ 0 h 6858478"/>
              <a:gd name="connsiteX3" fmla="*/ 0 w 9132151"/>
              <a:gd name="connsiteY3" fmla="*/ 0 h 6858478"/>
              <a:gd name="connsiteX4" fmla="*/ 0 w 9132151"/>
              <a:gd name="connsiteY4" fmla="*/ 6857916 h 6858478"/>
              <a:gd name="connsiteX5" fmla="*/ 1707856 w 9132151"/>
              <a:gd name="connsiteY5" fmla="*/ 6857916 h 6858478"/>
              <a:gd name="connsiteX6" fmla="*/ 1707596 w 9132151"/>
              <a:gd name="connsiteY6" fmla="*/ 6858478 h 6858478"/>
              <a:gd name="connsiteX7" fmla="*/ 9132151 w 9132151"/>
              <a:gd name="connsiteY7" fmla="*/ 6858478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32151" h="6858478">
                <a:moveTo>
                  <a:pt x="5955776" y="0"/>
                </a:moveTo>
                <a:lnTo>
                  <a:pt x="5950199" y="0"/>
                </a:lnTo>
                <a:lnTo>
                  <a:pt x="4883971" y="0"/>
                </a:lnTo>
                <a:lnTo>
                  <a:pt x="0" y="0"/>
                </a:lnTo>
                <a:lnTo>
                  <a:pt x="0" y="6857916"/>
                </a:lnTo>
                <a:lnTo>
                  <a:pt x="1707856" y="6857916"/>
                </a:lnTo>
                <a:lnTo>
                  <a:pt x="1707596" y="6858478"/>
                </a:lnTo>
                <a:lnTo>
                  <a:pt x="9132151" y="6858478"/>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7B4CA2D6-8008-4CEE-8D65-E6BE5477F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69312" y="-3325"/>
            <a:ext cx="8722688" cy="6861324"/>
          </a:xfrm>
          <a:custGeom>
            <a:avLst/>
            <a:gdLst>
              <a:gd name="connsiteX0" fmla="*/ 5560897 w 8722688"/>
              <a:gd name="connsiteY0" fmla="*/ 0 h 6861324"/>
              <a:gd name="connsiteX1" fmla="*/ 5555346 w 8722688"/>
              <a:gd name="connsiteY1" fmla="*/ 0 h 6861324"/>
              <a:gd name="connsiteX2" fmla="*/ 4494013 w 8722688"/>
              <a:gd name="connsiteY2" fmla="*/ 0 h 6861324"/>
              <a:gd name="connsiteX3" fmla="*/ 681726 w 8722688"/>
              <a:gd name="connsiteY3" fmla="*/ 0 h 6861324"/>
              <a:gd name="connsiteX4" fmla="*/ 681726 w 8722688"/>
              <a:gd name="connsiteY4" fmla="*/ 479 h 6861324"/>
              <a:gd name="connsiteX5" fmla="*/ 0 w 8722688"/>
              <a:gd name="connsiteY5" fmla="*/ 479 h 6861324"/>
              <a:gd name="connsiteX6" fmla="*/ 0 w 8722688"/>
              <a:gd name="connsiteY6" fmla="*/ 6861324 h 6861324"/>
              <a:gd name="connsiteX7" fmla="*/ 2429574 w 8722688"/>
              <a:gd name="connsiteY7" fmla="*/ 6861324 h 6861324"/>
              <a:gd name="connsiteX8" fmla="*/ 2429574 w 8722688"/>
              <a:gd name="connsiteY8" fmla="*/ 6861323 h 6861324"/>
              <a:gd name="connsiteX9" fmla="*/ 8368134 w 8722688"/>
              <a:gd name="connsiteY9" fmla="*/ 6861323 h 6861324"/>
              <a:gd name="connsiteX10" fmla="*/ 8366822 w 8722688"/>
              <a:gd name="connsiteY10" fmla="*/ 6858478 h 6861324"/>
              <a:gd name="connsiteX11" fmla="*/ 8722688 w 8722688"/>
              <a:gd name="connsiteY11" fmla="*/ 6858478 h 6861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722688" h="6861324">
                <a:moveTo>
                  <a:pt x="5560897" y="0"/>
                </a:moveTo>
                <a:lnTo>
                  <a:pt x="5555346" y="0"/>
                </a:lnTo>
                <a:lnTo>
                  <a:pt x="4494013" y="0"/>
                </a:lnTo>
                <a:lnTo>
                  <a:pt x="681726" y="0"/>
                </a:lnTo>
                <a:lnTo>
                  <a:pt x="681726" y="479"/>
                </a:lnTo>
                <a:lnTo>
                  <a:pt x="0" y="479"/>
                </a:lnTo>
                <a:lnTo>
                  <a:pt x="0" y="6861324"/>
                </a:lnTo>
                <a:lnTo>
                  <a:pt x="2429574" y="6861324"/>
                </a:lnTo>
                <a:lnTo>
                  <a:pt x="2429574" y="6861323"/>
                </a:lnTo>
                <a:lnTo>
                  <a:pt x="8368134" y="6861323"/>
                </a:lnTo>
                <a:lnTo>
                  <a:pt x="8366822" y="6858478"/>
                </a:lnTo>
                <a:lnTo>
                  <a:pt x="8722688" y="6858478"/>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394E6510-FB0B-4841-8B4E-0581B2F40045}"/>
              </a:ext>
            </a:extLst>
          </p:cNvPr>
          <p:cNvSpPr>
            <a:spLocks noGrp="1"/>
          </p:cNvSpPr>
          <p:nvPr>
            <p:ph type="title"/>
          </p:nvPr>
        </p:nvSpPr>
        <p:spPr>
          <a:xfrm>
            <a:off x="841248" y="704850"/>
            <a:ext cx="3751697" cy="2978150"/>
          </a:xfrm>
        </p:spPr>
        <p:txBody>
          <a:bodyPr anchor="b">
            <a:normAutofit/>
          </a:bodyPr>
          <a:lstStyle/>
          <a:p>
            <a:r>
              <a:rPr lang="es-AR" dirty="0">
                <a:solidFill>
                  <a:schemeClr val="bg1"/>
                </a:solidFill>
              </a:rPr>
              <a:t>                          Bildung  </a:t>
            </a:r>
          </a:p>
        </p:txBody>
      </p:sp>
      <p:sp>
        <p:nvSpPr>
          <p:cNvPr id="3" name="Marcador de contenido 2">
            <a:extLst>
              <a:ext uri="{FF2B5EF4-FFF2-40B4-BE49-F238E27FC236}">
                <a16:creationId xmlns:a16="http://schemas.microsoft.com/office/drawing/2014/main" id="{3D257297-CFE9-7F4C-A266-A1A726BBEBF8}"/>
              </a:ext>
            </a:extLst>
          </p:cNvPr>
          <p:cNvSpPr>
            <a:spLocks noGrp="1"/>
          </p:cNvSpPr>
          <p:nvPr>
            <p:ph idx="1"/>
          </p:nvPr>
        </p:nvSpPr>
        <p:spPr>
          <a:xfrm>
            <a:off x="6121400" y="939800"/>
            <a:ext cx="5232400" cy="4845050"/>
          </a:xfrm>
        </p:spPr>
        <p:txBody>
          <a:bodyPr anchor="ctr">
            <a:normAutofit/>
          </a:bodyPr>
          <a:lstStyle/>
          <a:p>
            <a:r>
              <a:rPr lang="es-AR" sz="1600" dirty="0"/>
              <a:t>Ideal de Bildung, la formación, el proceso de desarrollo interior  de la propia persona. </a:t>
            </a:r>
          </a:p>
          <a:p>
            <a:r>
              <a:rPr lang="es-AR" sz="1600" dirty="0"/>
              <a:t>Estar bien formado  necesita de un diverso conjunto de intereses y una educación considerable. </a:t>
            </a:r>
          </a:p>
          <a:p>
            <a:r>
              <a:rPr lang="es-AR" sz="1600" dirty="0"/>
              <a:t>La educación era el pasaje a la Bildung de los judios centroeuropeos e incluía la escolarización y experiencias formadoras del carácter al servicio de sus ideales</a:t>
            </a:r>
          </a:p>
          <a:p>
            <a:r>
              <a:rPr lang="es-AR" sz="1600" dirty="0"/>
              <a:t>Apoyados en pensamientos colectivos contemporáneos, algunos piensan se necesita medical traininng  (Brill) y otros más en privilegiar la Bildung (Freud 1926) </a:t>
            </a:r>
          </a:p>
          <a:p>
            <a:pPr marL="0" indent="0">
              <a:buNone/>
            </a:pPr>
            <a:endParaRPr lang="es-AR" sz="1600" dirty="0"/>
          </a:p>
          <a:p>
            <a:pPr marL="0" indent="0">
              <a:buNone/>
            </a:pPr>
            <a:r>
              <a:rPr lang="es-AR" sz="1600" dirty="0"/>
              <a:t>     </a:t>
            </a:r>
            <a:br>
              <a:rPr lang="es-AR" sz="1600" dirty="0"/>
            </a:br>
            <a:br>
              <a:rPr lang="es-AR" sz="1600" dirty="0"/>
            </a:br>
            <a:endParaRPr lang="es-AR" sz="1600" dirty="0"/>
          </a:p>
        </p:txBody>
      </p:sp>
    </p:spTree>
    <p:extLst>
      <p:ext uri="{BB962C8B-B14F-4D97-AF65-F5344CB8AC3E}">
        <p14:creationId xmlns:p14="http://schemas.microsoft.com/office/powerpoint/2010/main" val="1922384635"/>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4817473-80C7-6A4A-8452-ADA60F9C6E4A}"/>
              </a:ext>
            </a:extLst>
          </p:cNvPr>
          <p:cNvSpPr>
            <a:spLocks noGrp="1"/>
          </p:cNvSpPr>
          <p:nvPr>
            <p:ph type="title"/>
          </p:nvPr>
        </p:nvSpPr>
        <p:spPr>
          <a:xfrm>
            <a:off x="804672" y="802955"/>
            <a:ext cx="4977976" cy="1454051"/>
          </a:xfrm>
        </p:spPr>
        <p:txBody>
          <a:bodyPr>
            <a:normAutofit/>
          </a:bodyPr>
          <a:lstStyle/>
          <a:p>
            <a:r>
              <a:rPr lang="es-AR" sz="3300" b="1" dirty="0">
                <a:solidFill>
                  <a:schemeClr val="tx2"/>
                </a:solidFill>
              </a:rPr>
              <a:t>Juan C. Capo </a:t>
            </a:r>
            <a:br>
              <a:rPr lang="es-AR" sz="3300" b="1" dirty="0">
                <a:solidFill>
                  <a:schemeClr val="tx2"/>
                </a:solidFill>
              </a:rPr>
            </a:br>
            <a:r>
              <a:rPr lang="es-AR" sz="2400" b="1" dirty="0">
                <a:solidFill>
                  <a:schemeClr val="tx2"/>
                </a:solidFill>
              </a:rPr>
              <a:t>y </a:t>
            </a:r>
            <a:br>
              <a:rPr lang="es-AR" sz="3300" b="1" dirty="0">
                <a:solidFill>
                  <a:schemeClr val="tx2"/>
                </a:solidFill>
              </a:rPr>
            </a:br>
            <a:r>
              <a:rPr lang="es-AR" sz="3300" b="1" dirty="0">
                <a:solidFill>
                  <a:schemeClr val="tx2"/>
                </a:solidFill>
              </a:rPr>
              <a:t>Javier García</a:t>
            </a:r>
          </a:p>
        </p:txBody>
      </p:sp>
      <p:sp>
        <p:nvSpPr>
          <p:cNvPr id="3" name="Marcador de contenido 2">
            <a:extLst>
              <a:ext uri="{FF2B5EF4-FFF2-40B4-BE49-F238E27FC236}">
                <a16:creationId xmlns:a16="http://schemas.microsoft.com/office/drawing/2014/main" id="{2429887A-44C5-2F4A-BA34-65DE40D86B8F}"/>
              </a:ext>
            </a:extLst>
          </p:cNvPr>
          <p:cNvSpPr>
            <a:spLocks noGrp="1"/>
          </p:cNvSpPr>
          <p:nvPr>
            <p:ph idx="1"/>
          </p:nvPr>
        </p:nvSpPr>
        <p:spPr>
          <a:xfrm>
            <a:off x="804672" y="2421682"/>
            <a:ext cx="4977578" cy="3639289"/>
          </a:xfrm>
        </p:spPr>
        <p:txBody>
          <a:bodyPr anchor="ctr">
            <a:normAutofit/>
          </a:bodyPr>
          <a:lstStyle/>
          <a:p>
            <a:pPr marL="0" indent="0">
              <a:buNone/>
            </a:pPr>
            <a:endParaRPr lang="es-ES" sz="1800" dirty="0">
              <a:solidFill>
                <a:schemeClr val="tx2"/>
              </a:solidFill>
            </a:endParaRPr>
          </a:p>
          <a:p>
            <a:endParaRPr lang="es-ES" sz="1800" dirty="0">
              <a:solidFill>
                <a:schemeClr val="tx2"/>
              </a:solidFill>
            </a:endParaRPr>
          </a:p>
          <a:p>
            <a:r>
              <a:rPr lang="es-ES" sz="1800" dirty="0">
                <a:solidFill>
                  <a:schemeClr val="tx2"/>
                </a:solidFill>
              </a:rPr>
              <a:t>la transmisión del deseo de búsqueda de lo desconocido puede florecer en un “invernadero institucional”. </a:t>
            </a:r>
            <a:endParaRPr lang="es-AR" sz="1800" dirty="0">
              <a:solidFill>
                <a:schemeClr val="tx2"/>
              </a:solidFill>
            </a:endParaRPr>
          </a:p>
          <a:p>
            <a:endParaRPr lang="es-AR" sz="1800" dirty="0">
              <a:solidFill>
                <a:schemeClr val="tx2"/>
              </a:solidFill>
            </a:endParaRPr>
          </a:p>
        </p:txBody>
      </p:sp>
      <p:grpSp>
        <p:nvGrpSpPr>
          <p:cNvPr id="25" name="Group 24">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6" name="Freeform: Shape 25">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8" name="Graphic 17" descr="Flower without Stem">
            <a:extLst>
              <a:ext uri="{FF2B5EF4-FFF2-40B4-BE49-F238E27FC236}">
                <a16:creationId xmlns:a16="http://schemas.microsoft.com/office/drawing/2014/main" id="{62ECEBB8-F84F-435E-AC24-95E716674BD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164572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2" name="Título 1">
            <a:extLst>
              <a:ext uri="{FF2B5EF4-FFF2-40B4-BE49-F238E27FC236}">
                <a16:creationId xmlns:a16="http://schemas.microsoft.com/office/drawing/2014/main" id="{5921F27A-F053-3B47-AEEB-9B1985909CAC}"/>
              </a:ext>
            </a:extLst>
          </p:cNvPr>
          <p:cNvSpPr>
            <a:spLocks noGrp="1"/>
          </p:cNvSpPr>
          <p:nvPr>
            <p:ph type="title"/>
          </p:nvPr>
        </p:nvSpPr>
        <p:spPr>
          <a:xfrm>
            <a:off x="640079" y="2023236"/>
            <a:ext cx="3659777" cy="2820908"/>
          </a:xfrm>
        </p:spPr>
        <p:txBody>
          <a:bodyPr>
            <a:normAutofit/>
          </a:bodyPr>
          <a:lstStyle/>
          <a:p>
            <a:r>
              <a:rPr lang="es-AR" sz="4000" dirty="0">
                <a:solidFill>
                  <a:srgbClr val="FFFFFF"/>
                </a:solidFill>
              </a:rPr>
              <a:t>                            FRONTERAS</a:t>
            </a:r>
            <a:br>
              <a:rPr lang="es-AR" sz="4000" dirty="0">
                <a:solidFill>
                  <a:srgbClr val="FFFFFF"/>
                </a:solidFill>
              </a:rPr>
            </a:br>
            <a:r>
              <a:rPr lang="es-AR" sz="3200" dirty="0">
                <a:solidFill>
                  <a:srgbClr val="FFFFFF"/>
                </a:solidFill>
              </a:rPr>
              <a:t>Trabajo en el limite</a:t>
            </a:r>
          </a:p>
        </p:txBody>
      </p:sp>
      <p:graphicFrame>
        <p:nvGraphicFramePr>
          <p:cNvPr id="5" name="Marcador de contenido 2">
            <a:extLst>
              <a:ext uri="{FF2B5EF4-FFF2-40B4-BE49-F238E27FC236}">
                <a16:creationId xmlns:a16="http://schemas.microsoft.com/office/drawing/2014/main" id="{1EC5995F-960D-49F0-8DDF-31EE4AEB9F9A}"/>
              </a:ext>
            </a:extLst>
          </p:cNvPr>
          <p:cNvGraphicFramePr>
            <a:graphicFrameLocks noGrp="1"/>
          </p:cNvGraphicFramePr>
          <p:nvPr>
            <p:ph idx="1"/>
            <p:extLst>
              <p:ext uri="{D42A27DB-BD31-4B8C-83A1-F6EECF244321}">
                <p14:modId xmlns:p14="http://schemas.microsoft.com/office/powerpoint/2010/main" val="2859367121"/>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85507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0B303E-E446-4145-8898-948A57284081}"/>
              </a:ext>
            </a:extLst>
          </p:cNvPr>
          <p:cNvSpPr>
            <a:spLocks noGrp="1"/>
          </p:cNvSpPr>
          <p:nvPr>
            <p:ph type="title"/>
          </p:nvPr>
        </p:nvSpPr>
        <p:spPr/>
        <p:txBody>
          <a:bodyPr/>
          <a:lstStyle/>
          <a:p>
            <a:r>
              <a:rPr lang="es-AR" dirty="0"/>
              <a:t>                          </a:t>
            </a:r>
          </a:p>
        </p:txBody>
      </p:sp>
      <p:sp>
        <p:nvSpPr>
          <p:cNvPr id="3" name="Marcador de contenido 2">
            <a:extLst>
              <a:ext uri="{FF2B5EF4-FFF2-40B4-BE49-F238E27FC236}">
                <a16:creationId xmlns:a16="http://schemas.microsoft.com/office/drawing/2014/main" id="{FFB2A65E-4C44-2443-A802-0B0E9D870409}"/>
              </a:ext>
            </a:extLst>
          </p:cNvPr>
          <p:cNvSpPr>
            <a:spLocks noGrp="1"/>
          </p:cNvSpPr>
          <p:nvPr>
            <p:ph idx="1"/>
          </p:nvPr>
        </p:nvSpPr>
        <p:spPr/>
        <p:txBody>
          <a:bodyPr/>
          <a:lstStyle/>
          <a:p>
            <a:endParaRPr lang="es-AR" dirty="0"/>
          </a:p>
        </p:txBody>
      </p:sp>
      <p:pic>
        <p:nvPicPr>
          <p:cNvPr id="3074" name="Picture 2" descr="Las fronteras más raras del mundo - Clarín">
            <a:extLst>
              <a:ext uri="{FF2B5EF4-FFF2-40B4-BE49-F238E27FC236}">
                <a16:creationId xmlns:a16="http://schemas.microsoft.com/office/drawing/2014/main" id="{77825893-E680-A848-AEA5-7BE9D8F092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7313" y="681037"/>
            <a:ext cx="8910637" cy="5495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932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6BD50-2153-294C-BCBF-BDDD5402B39C}"/>
              </a:ext>
            </a:extLst>
          </p:cNvPr>
          <p:cNvSpPr>
            <a:spLocks noGrp="1"/>
          </p:cNvSpPr>
          <p:nvPr>
            <p:ph type="title"/>
          </p:nvPr>
        </p:nvSpPr>
        <p:spPr>
          <a:xfrm>
            <a:off x="838200" y="365125"/>
            <a:ext cx="10515600" cy="549275"/>
          </a:xfrm>
        </p:spPr>
        <p:txBody>
          <a:bodyPr>
            <a:normAutofit fontScale="90000"/>
          </a:bodyPr>
          <a:lstStyle/>
          <a:p>
            <a:r>
              <a:rPr lang="es-AR" dirty="0"/>
              <a:t>                              </a:t>
            </a:r>
          </a:p>
        </p:txBody>
      </p:sp>
      <p:pic>
        <p:nvPicPr>
          <p:cNvPr id="4" name="Picture 2" descr="EEUU y México cierran parcialmente la frontera por el coronavirus –  Telemundo San Diego (20)">
            <a:extLst>
              <a:ext uri="{FF2B5EF4-FFF2-40B4-BE49-F238E27FC236}">
                <a16:creationId xmlns:a16="http://schemas.microsoft.com/office/drawing/2014/main" id="{9BD7EC91-C8DE-D943-BC7E-398017CA072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6868" y="1190625"/>
            <a:ext cx="8958263" cy="40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008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2" name="Rectangle 72">
            <a:extLst>
              <a:ext uri="{FF2B5EF4-FFF2-40B4-BE49-F238E27FC236}">
                <a16:creationId xmlns:a16="http://schemas.microsoft.com/office/drawing/2014/main" id="{3EEB8ED6-9142-4A11-B029-18DDE98C49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9BAD129-4DD4-F842-80CE-7537940B3A57}"/>
              </a:ext>
            </a:extLst>
          </p:cNvPr>
          <p:cNvSpPr>
            <a:spLocks noGrp="1"/>
          </p:cNvSpPr>
          <p:nvPr>
            <p:ph type="title"/>
          </p:nvPr>
        </p:nvSpPr>
        <p:spPr>
          <a:xfrm>
            <a:off x="838200" y="365126"/>
            <a:ext cx="10515600" cy="1288784"/>
          </a:xfrm>
        </p:spPr>
        <p:txBody>
          <a:bodyPr>
            <a:normAutofit/>
          </a:bodyPr>
          <a:lstStyle/>
          <a:p>
            <a:r>
              <a:rPr lang="es-AR" sz="4000" dirty="0"/>
              <a:t>                             Interno- Externo?</a:t>
            </a:r>
          </a:p>
        </p:txBody>
      </p:sp>
      <p:pic>
        <p:nvPicPr>
          <p:cNvPr id="1026" name="Picture 2" descr="La cinta de Möbius | SaberCurioso">
            <a:extLst>
              <a:ext uri="{FF2B5EF4-FFF2-40B4-BE49-F238E27FC236}">
                <a16:creationId xmlns:a16="http://schemas.microsoft.com/office/drawing/2014/main" id="{64B5169A-261B-C949-8064-5460E68C168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255" r="9922" b="2"/>
          <a:stretch/>
        </p:blipFill>
        <p:spPr bwMode="auto">
          <a:xfrm>
            <a:off x="838200" y="1825625"/>
            <a:ext cx="6151651" cy="4303465"/>
          </a:xfrm>
          <a:prstGeom prst="rect">
            <a:avLst/>
          </a:prstGeom>
          <a:noFill/>
          <a:extLst>
            <a:ext uri="{909E8E84-426E-40DD-AFC4-6F175D3DCCD1}">
              <a14:hiddenFill xmlns:a14="http://schemas.microsoft.com/office/drawing/2010/main">
                <a:solidFill>
                  <a:srgbClr val="FFFFFF"/>
                </a:solidFill>
              </a14:hiddenFill>
            </a:ext>
          </a:extLst>
        </p:spPr>
      </p:pic>
      <p:sp>
        <p:nvSpPr>
          <p:cNvPr id="1033" name="Content Placeholder 1029">
            <a:extLst>
              <a:ext uri="{FF2B5EF4-FFF2-40B4-BE49-F238E27FC236}">
                <a16:creationId xmlns:a16="http://schemas.microsoft.com/office/drawing/2014/main" id="{066EB328-D84F-4E95-9F18-FA8CDB3CDE88}"/>
              </a:ext>
            </a:extLst>
          </p:cNvPr>
          <p:cNvSpPr>
            <a:spLocks noGrp="1"/>
          </p:cNvSpPr>
          <p:nvPr>
            <p:ph idx="1"/>
          </p:nvPr>
        </p:nvSpPr>
        <p:spPr>
          <a:xfrm>
            <a:off x="7552944" y="1825624"/>
            <a:ext cx="3800856" cy="4303465"/>
          </a:xfrm>
        </p:spPr>
        <p:txBody>
          <a:bodyPr>
            <a:normAutofit fontScale="92500" lnSpcReduction="10000"/>
          </a:bodyPr>
          <a:lstStyle/>
          <a:p>
            <a:pPr lvl="0"/>
            <a:r>
              <a:rPr lang="es-AR" sz="2000" dirty="0"/>
              <a:t>Actividad Científica</a:t>
            </a:r>
          </a:p>
          <a:p>
            <a:pPr lvl="0"/>
            <a:r>
              <a:rPr lang="es-AR" sz="2000" dirty="0"/>
              <a:t>Publicaciones</a:t>
            </a:r>
          </a:p>
          <a:p>
            <a:pPr lvl="0"/>
            <a:r>
              <a:rPr lang="es-AR" sz="2000" dirty="0"/>
              <a:t> Instituto</a:t>
            </a:r>
          </a:p>
          <a:p>
            <a:pPr lvl="0"/>
            <a:r>
              <a:rPr lang="es-AR" sz="2000" dirty="0"/>
              <a:t>Centro Racker </a:t>
            </a:r>
          </a:p>
          <a:p>
            <a:pPr lvl="0"/>
            <a:r>
              <a:rPr lang="es-AR" sz="2000" dirty="0"/>
              <a:t>Otros</a:t>
            </a:r>
          </a:p>
          <a:p>
            <a:pPr lvl="0"/>
            <a:r>
              <a:rPr lang="es-AR" sz="2000" dirty="0"/>
              <a:t>Otras disciplinas </a:t>
            </a:r>
          </a:p>
          <a:p>
            <a:pPr lvl="0"/>
            <a:r>
              <a:rPr lang="es-AR" sz="2000" dirty="0"/>
              <a:t>Otras Instituciones</a:t>
            </a:r>
          </a:p>
          <a:p>
            <a:pPr lvl="0"/>
            <a:r>
              <a:rPr lang="es-AR" sz="2000" dirty="0"/>
              <a:t>Ipa y Fepal</a:t>
            </a:r>
          </a:p>
          <a:p>
            <a:pPr lvl="0"/>
            <a:r>
              <a:rPr lang="es-AR" sz="2000" dirty="0"/>
              <a:t>Universidad</a:t>
            </a:r>
          </a:p>
          <a:p>
            <a:pPr lvl="0"/>
            <a:r>
              <a:rPr lang="es-AR" sz="2000" dirty="0"/>
              <a:t> Hospitales</a:t>
            </a:r>
          </a:p>
          <a:p>
            <a:pPr lvl="0"/>
            <a:r>
              <a:rPr lang="es-AR" sz="2000" dirty="0"/>
              <a:t>Educación</a:t>
            </a:r>
          </a:p>
          <a:p>
            <a:pPr lvl="0"/>
            <a:r>
              <a:rPr lang="es-AR" sz="2000" dirty="0"/>
              <a:t>Otros colegas</a:t>
            </a:r>
          </a:p>
          <a:p>
            <a:pPr lvl="0"/>
            <a:endParaRPr lang="es-AR" sz="700" dirty="0"/>
          </a:p>
          <a:p>
            <a:endParaRPr lang="en-US" sz="2000" dirty="0"/>
          </a:p>
        </p:txBody>
      </p:sp>
    </p:spTree>
    <p:extLst>
      <p:ext uri="{BB962C8B-B14F-4D97-AF65-F5344CB8AC3E}">
        <p14:creationId xmlns:p14="http://schemas.microsoft.com/office/powerpoint/2010/main" val="3152583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28BF0D0-A999-854B-8C36-E54581AD394D}"/>
              </a:ext>
            </a:extLst>
          </p:cNvPr>
          <p:cNvSpPr>
            <a:spLocks noGrp="1"/>
          </p:cNvSpPr>
          <p:nvPr>
            <p:ph type="title"/>
          </p:nvPr>
        </p:nvSpPr>
        <p:spPr>
          <a:xfrm>
            <a:off x="6194716" y="739978"/>
            <a:ext cx="5334930" cy="3004145"/>
          </a:xfrm>
        </p:spPr>
        <p:txBody>
          <a:bodyPr vert="horz" lIns="91440" tIns="45720" rIns="91440" bIns="45720" rtlCol="0" anchor="b">
            <a:normAutofit/>
          </a:bodyPr>
          <a:lstStyle/>
          <a:p>
            <a:pPr algn="ctr"/>
            <a:r>
              <a:rPr lang="en-US" sz="4000" dirty="0"/>
              <a:t>       FRONTERAS</a:t>
            </a:r>
            <a:br>
              <a:rPr lang="en-US" sz="4000" dirty="0"/>
            </a:br>
            <a:r>
              <a:rPr lang="en-US" sz="4000" dirty="0"/>
              <a:t>LIMITES</a:t>
            </a:r>
            <a:br>
              <a:rPr lang="en-US" sz="4000" dirty="0"/>
            </a:br>
            <a:r>
              <a:rPr lang="en-US" sz="4000" dirty="0"/>
              <a:t>BORDES</a:t>
            </a:r>
          </a:p>
        </p:txBody>
      </p:sp>
      <p:sp>
        <p:nvSpPr>
          <p:cNvPr id="11" name="Freeform: Shape 10">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aphicFrame>
        <p:nvGraphicFramePr>
          <p:cNvPr id="4" name="Marcador de contenido 3">
            <a:extLst>
              <a:ext uri="{FF2B5EF4-FFF2-40B4-BE49-F238E27FC236}">
                <a16:creationId xmlns:a16="http://schemas.microsoft.com/office/drawing/2014/main" id="{9FEAF0D1-DCE5-594D-9691-1D3FBF6ADE31}"/>
              </a:ext>
            </a:extLst>
          </p:cNvPr>
          <p:cNvGraphicFramePr>
            <a:graphicFrameLocks noGrp="1"/>
          </p:cNvGraphicFramePr>
          <p:nvPr>
            <p:ph idx="1"/>
          </p:nvPr>
        </p:nvGraphicFramePr>
        <p:xfrm>
          <a:off x="838200" y="1825625"/>
          <a:ext cx="5558489"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7103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BAD129-4DD4-F842-80CE-7537940B3A57}"/>
              </a:ext>
            </a:extLst>
          </p:cNvPr>
          <p:cNvSpPr>
            <a:spLocks noGrp="1"/>
          </p:cNvSpPr>
          <p:nvPr>
            <p:ph type="title"/>
          </p:nvPr>
        </p:nvSpPr>
        <p:spPr>
          <a:xfrm>
            <a:off x="838200" y="365126"/>
            <a:ext cx="10515600" cy="1288784"/>
          </a:xfrm>
        </p:spPr>
        <p:txBody>
          <a:bodyPr>
            <a:normAutofit/>
          </a:bodyPr>
          <a:lstStyle/>
          <a:p>
            <a:r>
              <a:rPr lang="es-AR" sz="4000" dirty="0"/>
              <a:t>                          FRONTERAS ABIERTAS</a:t>
            </a:r>
          </a:p>
        </p:txBody>
      </p:sp>
      <p:pic>
        <p:nvPicPr>
          <p:cNvPr id="1026" name="Picture 2" descr="La cinta de Möbius | SaberCurioso">
            <a:extLst>
              <a:ext uri="{FF2B5EF4-FFF2-40B4-BE49-F238E27FC236}">
                <a16:creationId xmlns:a16="http://schemas.microsoft.com/office/drawing/2014/main" id="{64B5169A-261B-C949-8064-5460E68C168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255" r="9922" b="2"/>
          <a:stretch/>
        </p:blipFill>
        <p:spPr bwMode="auto">
          <a:xfrm>
            <a:off x="838200" y="1825625"/>
            <a:ext cx="6151651" cy="4303465"/>
          </a:xfrm>
          <a:prstGeom prst="rect">
            <a:avLst/>
          </a:prstGeom>
          <a:noFill/>
          <a:extLst>
            <a:ext uri="{909E8E84-426E-40DD-AFC4-6F175D3DCCD1}">
              <a14:hiddenFill xmlns:a14="http://schemas.microsoft.com/office/drawing/2010/main">
                <a:solidFill>
                  <a:srgbClr val="FFFFFF"/>
                </a:solidFill>
              </a14:hiddenFill>
            </a:ext>
          </a:extLst>
        </p:spPr>
      </p:pic>
      <p:sp>
        <p:nvSpPr>
          <p:cNvPr id="1033" name="Content Placeholder 1029">
            <a:extLst>
              <a:ext uri="{FF2B5EF4-FFF2-40B4-BE49-F238E27FC236}">
                <a16:creationId xmlns:a16="http://schemas.microsoft.com/office/drawing/2014/main" id="{066EB328-D84F-4E95-9F18-FA8CDB3CDE88}"/>
              </a:ext>
            </a:extLst>
          </p:cNvPr>
          <p:cNvSpPr>
            <a:spLocks noGrp="1"/>
          </p:cNvSpPr>
          <p:nvPr>
            <p:ph idx="1"/>
          </p:nvPr>
        </p:nvSpPr>
        <p:spPr>
          <a:xfrm>
            <a:off x="7552944" y="1825624"/>
            <a:ext cx="3800856" cy="4303465"/>
          </a:xfrm>
        </p:spPr>
        <p:txBody>
          <a:bodyPr>
            <a:normAutofit fontScale="92500" lnSpcReduction="20000"/>
          </a:bodyPr>
          <a:lstStyle/>
          <a:p>
            <a:pPr lvl="0"/>
            <a:r>
              <a:rPr lang="es-AR" sz="2000" dirty="0"/>
              <a:t>Actividad Científica</a:t>
            </a:r>
          </a:p>
          <a:p>
            <a:pPr lvl="0"/>
            <a:r>
              <a:rPr lang="es-AR" sz="2000" dirty="0"/>
              <a:t>Publicaciones</a:t>
            </a:r>
          </a:p>
          <a:p>
            <a:pPr lvl="0"/>
            <a:r>
              <a:rPr lang="es-AR" sz="2000" dirty="0"/>
              <a:t> Instituto</a:t>
            </a:r>
          </a:p>
          <a:p>
            <a:pPr lvl="0"/>
            <a:r>
              <a:rPr lang="es-AR" sz="2000" dirty="0"/>
              <a:t>Centro Racker </a:t>
            </a:r>
          </a:p>
          <a:p>
            <a:pPr lvl="0"/>
            <a:r>
              <a:rPr lang="es-AR" sz="2000" dirty="0"/>
              <a:t>Otros</a:t>
            </a:r>
          </a:p>
          <a:p>
            <a:pPr lvl="0"/>
            <a:r>
              <a:rPr lang="es-AR" sz="2000" dirty="0"/>
              <a:t>Otras disciplinas </a:t>
            </a:r>
          </a:p>
          <a:p>
            <a:pPr lvl="0"/>
            <a:r>
              <a:rPr lang="es-AR" sz="2000" dirty="0"/>
              <a:t>Otras Instituciones</a:t>
            </a:r>
          </a:p>
          <a:p>
            <a:pPr lvl="0"/>
            <a:r>
              <a:rPr lang="es-AR" sz="2000" dirty="0"/>
              <a:t>Ipa y Fepal</a:t>
            </a:r>
          </a:p>
          <a:p>
            <a:pPr lvl="0"/>
            <a:r>
              <a:rPr lang="es-AR" sz="2000" dirty="0"/>
              <a:t>Universidad</a:t>
            </a:r>
          </a:p>
          <a:p>
            <a:pPr lvl="0"/>
            <a:r>
              <a:rPr lang="es-AR" sz="2000" dirty="0"/>
              <a:t>Maestrías y Doctorados</a:t>
            </a:r>
          </a:p>
          <a:p>
            <a:pPr lvl="0"/>
            <a:r>
              <a:rPr lang="es-AR" sz="2000" dirty="0"/>
              <a:t> Hospitales</a:t>
            </a:r>
          </a:p>
          <a:p>
            <a:pPr lvl="0"/>
            <a:r>
              <a:rPr lang="es-AR" sz="2000" dirty="0"/>
              <a:t>Educación</a:t>
            </a:r>
          </a:p>
          <a:p>
            <a:pPr lvl="0"/>
            <a:r>
              <a:rPr lang="es-AR" sz="2000" dirty="0"/>
              <a:t>Otros colegas</a:t>
            </a:r>
          </a:p>
          <a:p>
            <a:pPr lvl="0"/>
            <a:endParaRPr lang="es-AR" sz="700" dirty="0"/>
          </a:p>
          <a:p>
            <a:endParaRPr lang="en-US" sz="2000" dirty="0"/>
          </a:p>
        </p:txBody>
      </p:sp>
    </p:spTree>
    <p:extLst>
      <p:ext uri="{BB962C8B-B14F-4D97-AF65-F5344CB8AC3E}">
        <p14:creationId xmlns:p14="http://schemas.microsoft.com/office/powerpoint/2010/main" val="3521411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64D969-46F1-44FC-B488-3FA68C677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707"/>
            <a:ext cx="12188952" cy="6656293"/>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F3003D4E-E9FF-4669-90E7-7CED081587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7101"/>
          <a:stretch/>
        </p:blipFill>
        <p:spPr>
          <a:xfrm flipV="1">
            <a:off x="2" y="1"/>
            <a:ext cx="12191999" cy="1878950"/>
          </a:xfrm>
          <a:custGeom>
            <a:avLst/>
            <a:gdLst>
              <a:gd name="connsiteX0" fmla="*/ 0 w 12191999"/>
              <a:gd name="connsiteY0" fmla="*/ 1878950 h 1878950"/>
              <a:gd name="connsiteX1" fmla="*/ 12191999 w 12191999"/>
              <a:gd name="connsiteY1" fmla="*/ 1878950 h 1878950"/>
              <a:gd name="connsiteX2" fmla="*/ 12191999 w 12191999"/>
              <a:gd name="connsiteY2" fmla="*/ 0 h 1878950"/>
              <a:gd name="connsiteX3" fmla="*/ 0 w 12191999"/>
              <a:gd name="connsiteY3" fmla="*/ 0 h 1878950"/>
            </a:gdLst>
            <a:ahLst/>
            <a:cxnLst>
              <a:cxn ang="0">
                <a:pos x="connsiteX0" y="connsiteY0"/>
              </a:cxn>
              <a:cxn ang="0">
                <a:pos x="connsiteX1" y="connsiteY1"/>
              </a:cxn>
              <a:cxn ang="0">
                <a:pos x="connsiteX2" y="connsiteY2"/>
              </a:cxn>
              <a:cxn ang="0">
                <a:pos x="connsiteX3" y="connsiteY3"/>
              </a:cxn>
            </a:cxnLst>
            <a:rect l="l" t="t" r="r" b="b"/>
            <a:pathLst>
              <a:path w="12191999" h="1878950">
                <a:moveTo>
                  <a:pt x="0" y="1878950"/>
                </a:moveTo>
                <a:lnTo>
                  <a:pt x="12191999" y="1878950"/>
                </a:lnTo>
                <a:lnTo>
                  <a:pt x="12191999" y="0"/>
                </a:lnTo>
                <a:lnTo>
                  <a:pt x="0" y="0"/>
                </a:lnTo>
                <a:close/>
              </a:path>
            </a:pathLst>
          </a:custGeom>
        </p:spPr>
      </p:pic>
      <p:pic>
        <p:nvPicPr>
          <p:cNvPr id="12" name="Picture 11">
            <a:extLst>
              <a:ext uri="{FF2B5EF4-FFF2-40B4-BE49-F238E27FC236}">
                <a16:creationId xmlns:a16="http://schemas.microsoft.com/office/drawing/2014/main" id="{A7D98261-3895-4FB5-B9CE-26FAF63573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914024"/>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2" name="Título 1">
            <a:extLst>
              <a:ext uri="{FF2B5EF4-FFF2-40B4-BE49-F238E27FC236}">
                <a16:creationId xmlns:a16="http://schemas.microsoft.com/office/drawing/2014/main" id="{4984DB44-E191-6C4D-B08A-9E6454C12922}"/>
              </a:ext>
            </a:extLst>
          </p:cNvPr>
          <p:cNvSpPr>
            <a:spLocks noGrp="1"/>
          </p:cNvSpPr>
          <p:nvPr>
            <p:ph type="title"/>
          </p:nvPr>
        </p:nvSpPr>
        <p:spPr>
          <a:xfrm>
            <a:off x="805661" y="1401859"/>
            <a:ext cx="3510845" cy="4054282"/>
          </a:xfrm>
        </p:spPr>
        <p:txBody>
          <a:bodyPr>
            <a:normAutofit/>
          </a:bodyPr>
          <a:lstStyle/>
          <a:p>
            <a:r>
              <a:rPr lang="es-AR" sz="4000" dirty="0">
                <a:solidFill>
                  <a:srgbClr val="FFFFFF"/>
                </a:solidFill>
              </a:rPr>
              <a:t>                          </a:t>
            </a:r>
            <a:br>
              <a:rPr lang="es-AR" sz="4000" dirty="0">
                <a:solidFill>
                  <a:srgbClr val="FFFFFF"/>
                </a:solidFill>
              </a:rPr>
            </a:br>
            <a:r>
              <a:rPr lang="es-AR" sz="4000" dirty="0">
                <a:solidFill>
                  <a:srgbClr val="FFFFFF"/>
                </a:solidFill>
              </a:rPr>
              <a:t>20 años de políticas institucionales </a:t>
            </a:r>
            <a:br>
              <a:rPr lang="es-AR" sz="4000" dirty="0">
                <a:solidFill>
                  <a:srgbClr val="FFFFFF"/>
                </a:solidFill>
              </a:rPr>
            </a:br>
            <a:r>
              <a:rPr lang="es-AR" sz="4000" dirty="0">
                <a:solidFill>
                  <a:srgbClr val="FFFFFF"/>
                </a:solidFill>
              </a:rPr>
              <a:t>                                2000-2020</a:t>
            </a:r>
          </a:p>
        </p:txBody>
      </p:sp>
      <p:sp>
        <p:nvSpPr>
          <p:cNvPr id="3" name="Marcador de contenido 2">
            <a:extLst>
              <a:ext uri="{FF2B5EF4-FFF2-40B4-BE49-F238E27FC236}">
                <a16:creationId xmlns:a16="http://schemas.microsoft.com/office/drawing/2014/main" id="{07DDD508-8258-B247-8932-4FD2DB902B89}"/>
              </a:ext>
            </a:extLst>
          </p:cNvPr>
          <p:cNvSpPr>
            <a:spLocks noGrp="1"/>
          </p:cNvSpPr>
          <p:nvPr>
            <p:ph idx="1"/>
          </p:nvPr>
        </p:nvSpPr>
        <p:spPr>
          <a:xfrm>
            <a:off x="5257800" y="1553134"/>
            <a:ext cx="6128539" cy="3751732"/>
          </a:xfrm>
        </p:spPr>
        <p:txBody>
          <a:bodyPr anchor="ctr">
            <a:normAutofit/>
          </a:bodyPr>
          <a:lstStyle/>
          <a:p>
            <a:endParaRPr lang="es-AR" sz="2200" dirty="0">
              <a:solidFill>
                <a:srgbClr val="FFFFFF"/>
              </a:solidFill>
            </a:endParaRPr>
          </a:p>
          <a:p>
            <a:r>
              <a:rPr lang="es-AR" sz="2200" b="1" dirty="0">
                <a:solidFill>
                  <a:srgbClr val="FFFFFF"/>
                </a:solidFill>
              </a:rPr>
              <a:t>Apertura</a:t>
            </a:r>
            <a:r>
              <a:rPr lang="es-AR" sz="2200" dirty="0">
                <a:solidFill>
                  <a:srgbClr val="FFFFFF"/>
                </a:solidFill>
              </a:rPr>
              <a:t> a distintas escuelas y teorías, a otras disciplinas a la comunidad, a la universidad (UBA-USAL, UFavaloro etc) a IPA, FEPAL, AMP, etc   </a:t>
            </a:r>
          </a:p>
          <a:p>
            <a:r>
              <a:rPr lang="es-AR" sz="2200" dirty="0">
                <a:solidFill>
                  <a:srgbClr val="FFFFFF"/>
                </a:solidFill>
              </a:rPr>
              <a:t>Curso de Filosofía, Foro de Neurociencia y Psicoanálisis , Revista Otra Mirada , Literatura, Política</a:t>
            </a:r>
          </a:p>
          <a:p>
            <a:r>
              <a:rPr lang="es-AR" sz="2200" b="1" dirty="0">
                <a:solidFill>
                  <a:srgbClr val="FFFFFF"/>
                </a:solidFill>
              </a:rPr>
              <a:t>Participación</a:t>
            </a:r>
            <a:r>
              <a:rPr lang="es-AR" sz="2200" dirty="0">
                <a:solidFill>
                  <a:srgbClr val="FFFFFF"/>
                </a:solidFill>
              </a:rPr>
              <a:t> : Comunicaciones Preliminares. Espacios de Autor. Capítulos. </a:t>
            </a:r>
          </a:p>
          <a:p>
            <a:r>
              <a:rPr lang="es-AR" sz="2200" b="1" dirty="0">
                <a:solidFill>
                  <a:srgbClr val="FFFFFF"/>
                </a:solidFill>
              </a:rPr>
              <a:t>Articulación</a:t>
            </a:r>
            <a:r>
              <a:rPr lang="es-AR" sz="2200" dirty="0">
                <a:solidFill>
                  <a:srgbClr val="FFFFFF"/>
                </a:solidFill>
              </a:rPr>
              <a:t> entre estamentos, espacios, políticas </a:t>
            </a:r>
          </a:p>
        </p:txBody>
      </p:sp>
      <p:sp>
        <p:nvSpPr>
          <p:cNvPr id="14" name="Rectangle 13">
            <a:extLst>
              <a:ext uri="{FF2B5EF4-FFF2-40B4-BE49-F238E27FC236}">
                <a16:creationId xmlns:a16="http://schemas.microsoft.com/office/drawing/2014/main" id="{9E0A01E6-95B9-424D-93AE-19F4928DFD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44454"/>
            <a:ext cx="12188952" cy="8135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00860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44BF22-3408-CB45-AE3C-E1012768534F}"/>
              </a:ext>
            </a:extLst>
          </p:cNvPr>
          <p:cNvSpPr>
            <a:spLocks noGrp="1"/>
          </p:cNvSpPr>
          <p:nvPr>
            <p:ph type="title"/>
          </p:nvPr>
        </p:nvSpPr>
        <p:spPr/>
        <p:txBody>
          <a:bodyPr/>
          <a:lstStyle/>
          <a:p>
            <a:r>
              <a:rPr lang="es-AR" dirty="0"/>
              <a:t>                             2020-2040</a:t>
            </a:r>
          </a:p>
        </p:txBody>
      </p:sp>
      <p:sp>
        <p:nvSpPr>
          <p:cNvPr id="3" name="Marcador de contenido 2">
            <a:extLst>
              <a:ext uri="{FF2B5EF4-FFF2-40B4-BE49-F238E27FC236}">
                <a16:creationId xmlns:a16="http://schemas.microsoft.com/office/drawing/2014/main" id="{B09AEF3D-5738-3541-9C86-8F5CB100BD5C}"/>
              </a:ext>
            </a:extLst>
          </p:cNvPr>
          <p:cNvSpPr>
            <a:spLocks noGrp="1"/>
          </p:cNvSpPr>
          <p:nvPr>
            <p:ph idx="1"/>
          </p:nvPr>
        </p:nvSpPr>
        <p:spPr/>
        <p:txBody>
          <a:bodyPr>
            <a:normAutofit/>
          </a:bodyPr>
          <a:lstStyle/>
          <a:p>
            <a:endParaRPr lang="es-AR" dirty="0"/>
          </a:p>
          <a:p>
            <a:endParaRPr lang="es-AR" dirty="0"/>
          </a:p>
          <a:p>
            <a:pPr marL="0" indent="0">
              <a:buNone/>
            </a:pPr>
            <a:endParaRPr lang="es-AR" dirty="0"/>
          </a:p>
          <a:p>
            <a:pPr marL="0" indent="0">
              <a:buNone/>
            </a:pPr>
            <a:endParaRPr lang="es-AR" dirty="0"/>
          </a:p>
          <a:p>
            <a:pPr marL="0" indent="0">
              <a:buNone/>
            </a:pPr>
            <a:r>
              <a:rPr lang="es-AR" dirty="0"/>
              <a:t>TRABAJO EN LOS LIMITES                          MODELO FRANCES </a:t>
            </a:r>
          </a:p>
          <a:p>
            <a:pPr marL="0" indent="0">
              <a:buNone/>
            </a:pPr>
            <a:r>
              <a:rPr lang="es-AR" dirty="0"/>
              <a:t>DIALOGO ENTRE COLEGAS                        NUEVOS DISPOSITIVOS, WP,etc</a:t>
            </a:r>
          </a:p>
          <a:p>
            <a:pPr marL="0" indent="0">
              <a:buNone/>
            </a:pPr>
            <a:r>
              <a:rPr lang="es-AR" dirty="0"/>
              <a:t>IPA EN LA COMUNIDAD                             ACREDITACION UNIVERSITARIA</a:t>
            </a:r>
          </a:p>
          <a:p>
            <a:pPr marL="0" indent="0">
              <a:buNone/>
            </a:pPr>
            <a:r>
              <a:rPr lang="es-AR" dirty="0"/>
              <a:t>CROSS FERTILIZATION                                WEB, Podcasts, Ipa Today, IRED</a:t>
            </a:r>
          </a:p>
        </p:txBody>
      </p:sp>
      <p:pic>
        <p:nvPicPr>
          <p:cNvPr id="2050" name="Picture 2" descr="La intervención social en los servicios sociales y en otros ámbitos  sectoriales | Fernando Fantova">
            <a:extLst>
              <a:ext uri="{FF2B5EF4-FFF2-40B4-BE49-F238E27FC236}">
                <a16:creationId xmlns:a16="http://schemas.microsoft.com/office/drawing/2014/main" id="{0360D9BB-7F8E-BF4B-8F68-90E1263CC8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3313" y="1690688"/>
            <a:ext cx="4557712" cy="2125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89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C9AABD0-13BD-B44D-A0A4-A9C06C02168B}"/>
              </a:ext>
            </a:extLst>
          </p:cNvPr>
          <p:cNvSpPr>
            <a:spLocks noGrp="1"/>
          </p:cNvSpPr>
          <p:nvPr>
            <p:ph type="title"/>
          </p:nvPr>
        </p:nvSpPr>
        <p:spPr>
          <a:xfrm>
            <a:off x="686834" y="1153572"/>
            <a:ext cx="3200400" cy="4461163"/>
          </a:xfrm>
        </p:spPr>
        <p:txBody>
          <a:bodyPr>
            <a:normAutofit/>
          </a:bodyPr>
          <a:lstStyle/>
          <a:p>
            <a:r>
              <a:rPr lang="es-AR" dirty="0">
                <a:solidFill>
                  <a:srgbClr val="FFFFFF"/>
                </a:solidFill>
              </a:rPr>
              <a:t>El porvenir de una ilusión </a:t>
            </a:r>
            <a:br>
              <a:rPr lang="es-AR" dirty="0">
                <a:solidFill>
                  <a:srgbClr val="FFFFFF"/>
                </a:solidFill>
              </a:rPr>
            </a:br>
            <a:r>
              <a:rPr lang="es-AR" sz="2800" dirty="0">
                <a:solidFill>
                  <a:srgbClr val="FFFFFF"/>
                </a:solidFill>
              </a:rPr>
              <a:t>(S. Freud 1927)</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33546F9B-E0E3-E748-AF27-6DB7A6311341}"/>
              </a:ext>
            </a:extLst>
          </p:cNvPr>
          <p:cNvSpPr>
            <a:spLocks noGrp="1"/>
          </p:cNvSpPr>
          <p:nvPr>
            <p:ph idx="1"/>
          </p:nvPr>
        </p:nvSpPr>
        <p:spPr>
          <a:xfrm>
            <a:off x="4447308" y="591344"/>
            <a:ext cx="6906491" cy="5585619"/>
          </a:xfrm>
        </p:spPr>
        <p:txBody>
          <a:bodyPr anchor="ctr">
            <a:normAutofit/>
          </a:bodyPr>
          <a:lstStyle/>
          <a:p>
            <a:r>
              <a:rPr lang="es-AR" sz="2600" b="1" dirty="0"/>
              <a:t>La cultura ha de ser defendida contra el individuo, y a esta defensa responden todos sus mandamientos, organizaciones e instituciones, </a:t>
            </a:r>
            <a:r>
              <a:rPr lang="es-AR" sz="2600" dirty="0"/>
              <a:t>los cuales no tienen tan sólo por objeto efectuar una determinada distribución de los bienes naturales, sino también mantenerla e incluso </a:t>
            </a:r>
            <a:r>
              <a:rPr lang="es-AR" sz="2600" b="1" dirty="0"/>
              <a:t>defender contra los impulsos hostiles de los hombres </a:t>
            </a:r>
            <a:r>
              <a:rPr lang="es-AR" sz="2600" dirty="0"/>
              <a:t>los medios existentes para el dominio de la Naturaleza y la producción de bienes. </a:t>
            </a:r>
          </a:p>
          <a:p>
            <a:r>
              <a:rPr lang="es-AR" sz="2600" b="1" dirty="0"/>
              <a:t>Las creaciones de los hombres son fáciles de destruir</a:t>
            </a:r>
            <a:r>
              <a:rPr lang="es-AR" sz="2600" dirty="0"/>
              <a:t>, y la ciencia y la técnica por ellos edificada pueden también ser utilizadas para su destrucción. </a:t>
            </a:r>
          </a:p>
          <a:p>
            <a:endParaRPr lang="es-AR" sz="2600" dirty="0"/>
          </a:p>
        </p:txBody>
      </p:sp>
    </p:spTree>
    <p:extLst>
      <p:ext uri="{BB962C8B-B14F-4D97-AF65-F5344CB8AC3E}">
        <p14:creationId xmlns:p14="http://schemas.microsoft.com/office/powerpoint/2010/main" val="21978808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C35506-9A9C-C142-9D96-08BDDE0F0B2F}"/>
              </a:ext>
            </a:extLst>
          </p:cNvPr>
          <p:cNvSpPr>
            <a:spLocks noGrp="1"/>
          </p:cNvSpPr>
          <p:nvPr>
            <p:ph type="title"/>
          </p:nvPr>
        </p:nvSpPr>
        <p:spPr/>
        <p:txBody>
          <a:bodyPr/>
          <a:lstStyle/>
          <a:p>
            <a:endParaRPr lang="es-AR"/>
          </a:p>
        </p:txBody>
      </p:sp>
      <p:graphicFrame>
        <p:nvGraphicFramePr>
          <p:cNvPr id="5" name="Marcador de contenido 2">
            <a:extLst>
              <a:ext uri="{FF2B5EF4-FFF2-40B4-BE49-F238E27FC236}">
                <a16:creationId xmlns:a16="http://schemas.microsoft.com/office/drawing/2014/main" id="{FBD47679-CEAA-4AB9-A306-EBBB9E99966C}"/>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2953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ítulo 1">
            <a:extLst>
              <a:ext uri="{FF2B5EF4-FFF2-40B4-BE49-F238E27FC236}">
                <a16:creationId xmlns:a16="http://schemas.microsoft.com/office/drawing/2014/main" id="{F0106925-08A6-C843-AC97-F97038C693BF}"/>
              </a:ext>
            </a:extLst>
          </p:cNvPr>
          <p:cNvSpPr>
            <a:spLocks noGrp="1"/>
          </p:cNvSpPr>
          <p:nvPr>
            <p:ph type="title"/>
          </p:nvPr>
        </p:nvSpPr>
        <p:spPr>
          <a:xfrm>
            <a:off x="804672" y="2053641"/>
            <a:ext cx="3669161" cy="2760098"/>
          </a:xfrm>
        </p:spPr>
        <p:txBody>
          <a:bodyPr>
            <a:normAutofit/>
          </a:bodyPr>
          <a:lstStyle/>
          <a:p>
            <a:r>
              <a:rPr lang="es-AR" sz="4000">
                <a:solidFill>
                  <a:schemeClr val="tx2"/>
                </a:solidFill>
              </a:rPr>
              <a:t>                    Arnold Richards</a:t>
            </a:r>
          </a:p>
        </p:txBody>
      </p:sp>
      <p:sp>
        <p:nvSpPr>
          <p:cNvPr id="3" name="Marcador de contenido 2">
            <a:extLst>
              <a:ext uri="{FF2B5EF4-FFF2-40B4-BE49-F238E27FC236}">
                <a16:creationId xmlns:a16="http://schemas.microsoft.com/office/drawing/2014/main" id="{6422847A-5F18-454F-8A3A-2D329A775392}"/>
              </a:ext>
            </a:extLst>
          </p:cNvPr>
          <p:cNvSpPr>
            <a:spLocks noGrp="1"/>
          </p:cNvSpPr>
          <p:nvPr>
            <p:ph idx="1"/>
          </p:nvPr>
        </p:nvSpPr>
        <p:spPr>
          <a:xfrm>
            <a:off x="6090574" y="801866"/>
            <a:ext cx="5306084" cy="5230634"/>
          </a:xfrm>
          <a:noFill/>
          <a:ln>
            <a:noFill/>
          </a:ln>
        </p:spPr>
        <p:txBody>
          <a:bodyPr anchor="ctr">
            <a:normAutofit/>
          </a:bodyPr>
          <a:lstStyle/>
          <a:p>
            <a:r>
              <a:rPr lang="es-AR" sz="1800" dirty="0">
                <a:solidFill>
                  <a:schemeClr val="tx2"/>
                </a:solidFill>
              </a:rPr>
              <a:t>El Psicoanálisis  no es ideología ni teología sino un </a:t>
            </a:r>
            <a:r>
              <a:rPr lang="es-AR" sz="1800" b="1" dirty="0">
                <a:solidFill>
                  <a:schemeClr val="tx2"/>
                </a:solidFill>
              </a:rPr>
              <a:t>esfuerzo estimulante intelectual y emocional donde lo convencional es estimulado por el desafío y la innovación. </a:t>
            </a:r>
          </a:p>
          <a:p>
            <a:endParaRPr lang="es-AR" sz="1800" dirty="0">
              <a:solidFill>
                <a:schemeClr val="tx2"/>
              </a:solidFill>
            </a:endParaRPr>
          </a:p>
          <a:p>
            <a:r>
              <a:rPr lang="es-AR" sz="1800" dirty="0">
                <a:solidFill>
                  <a:schemeClr val="tx2"/>
                </a:solidFill>
              </a:rPr>
              <a:t>Es momento de </a:t>
            </a:r>
            <a:r>
              <a:rPr lang="es-AR" sz="1800" b="1" dirty="0">
                <a:solidFill>
                  <a:schemeClr val="tx2"/>
                </a:solidFill>
              </a:rPr>
              <a:t>volver a sumergirnos en el mundo mas grande intelectual de curiosidad, creatividad y libertad y reclamar nuestra ciudadanía en ese mundo una vez más. </a:t>
            </a:r>
          </a:p>
          <a:p>
            <a:pPr marL="0" indent="0">
              <a:buNone/>
            </a:pPr>
            <a:endParaRPr lang="es-AR" sz="1800" dirty="0">
              <a:solidFill>
                <a:schemeClr val="tx2"/>
              </a:solidFill>
            </a:endParaRPr>
          </a:p>
        </p:txBody>
      </p:sp>
    </p:spTree>
    <p:extLst>
      <p:ext uri="{BB962C8B-B14F-4D97-AF65-F5344CB8AC3E}">
        <p14:creationId xmlns:p14="http://schemas.microsoft.com/office/powerpoint/2010/main" val="3043577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4769FE-1656-422F-86E1-8C1B16C27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B249F6D-244F-494A-98B9-5CC7413C4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5760" y="682754"/>
            <a:ext cx="5492493" cy="5492493"/>
          </a:xfrm>
          <a:custGeom>
            <a:avLst/>
            <a:gdLst>
              <a:gd name="connsiteX0" fmla="*/ 2746247 w 5492493"/>
              <a:gd name="connsiteY0" fmla="*/ 0 h 5492493"/>
              <a:gd name="connsiteX1" fmla="*/ 5492493 w 5492493"/>
              <a:gd name="connsiteY1" fmla="*/ 2746247 h 5492493"/>
              <a:gd name="connsiteX2" fmla="*/ 2746247 w 5492493"/>
              <a:gd name="connsiteY2" fmla="*/ 5492493 h 5492493"/>
              <a:gd name="connsiteX3" fmla="*/ 0 w 5492493"/>
              <a:gd name="connsiteY3" fmla="*/ 2746247 h 5492493"/>
              <a:gd name="connsiteX4" fmla="*/ 2746247 w 5492493"/>
              <a:gd name="connsiteY4" fmla="*/ 0 h 5492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92493" h="5492493">
                <a:moveTo>
                  <a:pt x="2746247" y="0"/>
                </a:moveTo>
                <a:cubicBezTo>
                  <a:pt x="4262957" y="0"/>
                  <a:pt x="5492493" y="1229536"/>
                  <a:pt x="5492493" y="2746247"/>
                </a:cubicBezTo>
                <a:cubicBezTo>
                  <a:pt x="5492493" y="4262957"/>
                  <a:pt x="4262957" y="5492493"/>
                  <a:pt x="2746247" y="5492493"/>
                </a:cubicBezTo>
                <a:cubicBezTo>
                  <a:pt x="1229536" y="5492493"/>
                  <a:pt x="0" y="4262957"/>
                  <a:pt x="0" y="2746247"/>
                </a:cubicBezTo>
                <a:cubicBezTo>
                  <a:pt x="0" y="1229536"/>
                  <a:pt x="1229536" y="0"/>
                  <a:pt x="2746247" y="0"/>
                </a:cubicBezTo>
                <a:close/>
              </a:path>
            </a:pathLst>
          </a:cu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506C536E-6ECA-4211-AF8C-A2671C484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34260" y="5435945"/>
            <a:ext cx="435428" cy="435428"/>
          </a:xfrm>
          <a:prstGeom prst="ellipse">
            <a:avLst/>
          </a:prstGeom>
          <a:solidFill>
            <a:schemeClr val="tx1">
              <a:lumMod val="65000"/>
              <a:lumOff val="3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EAA70EA-2201-4F5D-AF08-58CFF851CC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011593" y="3567390"/>
            <a:ext cx="2311806" cy="2303982"/>
          </a:xfrm>
          <a:custGeom>
            <a:avLst/>
            <a:gdLst>
              <a:gd name="connsiteX0" fmla="*/ 0 w 3108399"/>
              <a:gd name="connsiteY0" fmla="*/ 0 h 3097879"/>
              <a:gd name="connsiteX1" fmla="*/ 159985 w 3108399"/>
              <a:gd name="connsiteY1" fmla="*/ 4045 h 3097879"/>
              <a:gd name="connsiteX2" fmla="*/ 3092907 w 3108399"/>
              <a:gd name="connsiteY2" fmla="*/ 2791087 h 3097879"/>
              <a:gd name="connsiteX3" fmla="*/ 3108399 w 3108399"/>
              <a:gd name="connsiteY3" fmla="*/ 3097879 h 3097879"/>
              <a:gd name="connsiteX4" fmla="*/ 2470733 w 3108399"/>
              <a:gd name="connsiteY4" fmla="*/ 3097879 h 3097879"/>
              <a:gd name="connsiteX5" fmla="*/ 2458534 w 3108399"/>
              <a:gd name="connsiteY5" fmla="*/ 2856285 h 3097879"/>
              <a:gd name="connsiteX6" fmla="*/ 252674 w 3108399"/>
              <a:gd name="connsiteY6" fmla="*/ 650424 h 3097879"/>
              <a:gd name="connsiteX7" fmla="*/ 0 w 3108399"/>
              <a:gd name="connsiteY7" fmla="*/ 637665 h 3097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08399" h="3097879">
                <a:moveTo>
                  <a:pt x="0" y="0"/>
                </a:moveTo>
                <a:lnTo>
                  <a:pt x="159985" y="4045"/>
                </a:lnTo>
                <a:cubicBezTo>
                  <a:pt x="1696687" y="81941"/>
                  <a:pt x="2939004" y="1275632"/>
                  <a:pt x="3092907" y="2791087"/>
                </a:cubicBezTo>
                <a:lnTo>
                  <a:pt x="3108399" y="3097879"/>
                </a:lnTo>
                <a:lnTo>
                  <a:pt x="2470733" y="3097879"/>
                </a:lnTo>
                <a:lnTo>
                  <a:pt x="2458534" y="2856285"/>
                </a:lnTo>
                <a:cubicBezTo>
                  <a:pt x="2340416" y="1693197"/>
                  <a:pt x="1415762" y="768542"/>
                  <a:pt x="252674" y="650424"/>
                </a:cubicBezTo>
                <a:lnTo>
                  <a:pt x="0" y="637665"/>
                </a:ln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52C03617-60EA-094E-A619-F041DF3C4337}"/>
              </a:ext>
            </a:extLst>
          </p:cNvPr>
          <p:cNvSpPr>
            <a:spLocks noGrp="1"/>
          </p:cNvSpPr>
          <p:nvPr>
            <p:ph type="title"/>
          </p:nvPr>
        </p:nvSpPr>
        <p:spPr>
          <a:xfrm>
            <a:off x="6978316" y="1431042"/>
            <a:ext cx="4055899" cy="3995916"/>
          </a:xfrm>
        </p:spPr>
        <p:txBody>
          <a:bodyPr anchor="ctr">
            <a:normAutofit/>
          </a:bodyPr>
          <a:lstStyle/>
          <a:p>
            <a:r>
              <a:rPr lang="es-AR" dirty="0">
                <a:solidFill>
                  <a:schemeClr val="tx1">
                    <a:lumMod val="95000"/>
                    <a:lumOff val="5000"/>
                  </a:schemeClr>
                </a:solidFill>
              </a:rPr>
              <a:t>                 </a:t>
            </a:r>
            <a:r>
              <a:rPr lang="es-ES" dirty="0" err="1">
                <a:solidFill>
                  <a:schemeClr val="tx1">
                    <a:lumMod val="95000"/>
                    <a:lumOff val="5000"/>
                  </a:schemeClr>
                </a:solidFill>
              </a:rPr>
              <a:t>Moustapha</a:t>
            </a:r>
            <a:r>
              <a:rPr lang="es-ES" dirty="0">
                <a:solidFill>
                  <a:schemeClr val="tx1">
                    <a:lumMod val="95000"/>
                    <a:lumOff val="5000"/>
                  </a:schemeClr>
                </a:solidFill>
              </a:rPr>
              <a:t> </a:t>
            </a:r>
            <a:r>
              <a:rPr lang="es-ES" dirty="0" err="1">
                <a:solidFill>
                  <a:schemeClr val="tx1">
                    <a:lumMod val="95000"/>
                    <a:lumOff val="5000"/>
                  </a:schemeClr>
                </a:solidFill>
              </a:rPr>
              <a:t>Safouan</a:t>
            </a:r>
            <a:r>
              <a:rPr lang="es-ES" dirty="0">
                <a:solidFill>
                  <a:schemeClr val="tx1">
                    <a:lumMod val="95000"/>
                    <a:lumOff val="5000"/>
                  </a:schemeClr>
                </a:solidFill>
              </a:rPr>
              <a:t> </a:t>
            </a:r>
            <a:r>
              <a:rPr lang="es-ES" sz="2800" dirty="0">
                <a:solidFill>
                  <a:schemeClr val="tx1">
                    <a:lumMod val="95000"/>
                    <a:lumOff val="5000"/>
                  </a:schemeClr>
                </a:solidFill>
              </a:rPr>
              <a:t>1997</a:t>
            </a:r>
            <a:br>
              <a:rPr lang="es-ES" sz="2800" dirty="0">
                <a:solidFill>
                  <a:schemeClr val="tx1">
                    <a:lumMod val="95000"/>
                    <a:lumOff val="5000"/>
                  </a:schemeClr>
                </a:solidFill>
              </a:rPr>
            </a:br>
            <a:r>
              <a:rPr lang="es-ES" sz="2800" dirty="0">
                <a:solidFill>
                  <a:schemeClr val="tx1">
                    <a:lumMod val="95000"/>
                    <a:lumOff val="5000"/>
                  </a:schemeClr>
                </a:solidFill>
              </a:rPr>
              <a:t>de Victoria </a:t>
            </a:r>
            <a:r>
              <a:rPr lang="es-ES" sz="2800" dirty="0" err="1">
                <a:solidFill>
                  <a:schemeClr val="tx1">
                    <a:lumMod val="95000"/>
                    <a:lumOff val="5000"/>
                  </a:schemeClr>
                </a:solidFill>
              </a:rPr>
              <a:t>Korin</a:t>
            </a:r>
            <a:endParaRPr lang="es-AR" sz="2800" dirty="0">
              <a:solidFill>
                <a:schemeClr val="tx1">
                  <a:lumMod val="95000"/>
                  <a:lumOff val="5000"/>
                </a:schemeClr>
              </a:solidFill>
            </a:endParaRPr>
          </a:p>
        </p:txBody>
      </p:sp>
      <p:sp>
        <p:nvSpPr>
          <p:cNvPr id="3" name="Marcador de contenido 2">
            <a:extLst>
              <a:ext uri="{FF2B5EF4-FFF2-40B4-BE49-F238E27FC236}">
                <a16:creationId xmlns:a16="http://schemas.microsoft.com/office/drawing/2014/main" id="{B70FCF1B-53A0-BF4D-99CF-1F4A9220EBB7}"/>
              </a:ext>
            </a:extLst>
          </p:cNvPr>
          <p:cNvSpPr>
            <a:spLocks noGrp="1"/>
          </p:cNvSpPr>
          <p:nvPr>
            <p:ph idx="1"/>
          </p:nvPr>
        </p:nvSpPr>
        <p:spPr>
          <a:xfrm>
            <a:off x="1463040" y="1431042"/>
            <a:ext cx="3927826" cy="3995916"/>
          </a:xfrm>
        </p:spPr>
        <p:txBody>
          <a:bodyPr anchor="ctr">
            <a:normAutofit/>
          </a:bodyPr>
          <a:lstStyle/>
          <a:p>
            <a:endParaRPr lang="es-ES" sz="1800" dirty="0">
              <a:solidFill>
                <a:schemeClr val="tx1">
                  <a:lumMod val="85000"/>
                  <a:lumOff val="15000"/>
                </a:schemeClr>
              </a:solidFill>
            </a:endParaRPr>
          </a:p>
          <a:p>
            <a:endParaRPr lang="es-ES" sz="1800" dirty="0">
              <a:solidFill>
                <a:schemeClr val="tx1">
                  <a:lumMod val="85000"/>
                  <a:lumOff val="15000"/>
                </a:schemeClr>
              </a:solidFill>
            </a:endParaRPr>
          </a:p>
          <a:p>
            <a:r>
              <a:rPr lang="es-ES" sz="1800" dirty="0">
                <a:solidFill>
                  <a:schemeClr val="tx1">
                    <a:lumMod val="85000"/>
                    <a:lumOff val="15000"/>
                  </a:schemeClr>
                </a:solidFill>
              </a:rPr>
              <a:t>el </a:t>
            </a:r>
            <a:r>
              <a:rPr lang="es-ES" sz="1800" i="1" dirty="0">
                <a:solidFill>
                  <a:schemeClr val="tx1">
                    <a:lumMod val="85000"/>
                    <a:lumOff val="15000"/>
                  </a:schemeClr>
                </a:solidFill>
              </a:rPr>
              <a:t>“ser analista es un hecho que se prueba en el discurso que determina la relación del analista con las cuestiones que le plantea la experiencia del inconsciente”</a:t>
            </a:r>
            <a:r>
              <a:rPr lang="es-ES" sz="1800" dirty="0">
                <a:solidFill>
                  <a:schemeClr val="tx1">
                    <a:lumMod val="85000"/>
                    <a:lumOff val="15000"/>
                  </a:schemeClr>
                </a:solidFill>
              </a:rPr>
              <a:t>,  y  </a:t>
            </a:r>
          </a:p>
          <a:p>
            <a:r>
              <a:rPr lang="es-ES" sz="1800" i="1" dirty="0">
                <a:solidFill>
                  <a:schemeClr val="tx1">
                    <a:lumMod val="85000"/>
                    <a:lumOff val="15000"/>
                  </a:schemeClr>
                </a:solidFill>
              </a:rPr>
              <a:t>“se trata de interrogantes a los que un analista solo no podría responder”.</a:t>
            </a:r>
            <a:r>
              <a:rPr lang="es-ES" sz="1800" dirty="0">
                <a:solidFill>
                  <a:schemeClr val="tx1">
                    <a:lumMod val="85000"/>
                    <a:lumOff val="15000"/>
                  </a:schemeClr>
                </a:solidFill>
              </a:rPr>
              <a:t> </a:t>
            </a:r>
            <a:endParaRPr lang="es-AR" sz="1800" dirty="0">
              <a:solidFill>
                <a:schemeClr val="tx1">
                  <a:lumMod val="85000"/>
                  <a:lumOff val="15000"/>
                </a:schemeClr>
              </a:solidFill>
            </a:endParaRPr>
          </a:p>
        </p:txBody>
      </p:sp>
    </p:spTree>
    <p:extLst>
      <p:ext uri="{BB962C8B-B14F-4D97-AF65-F5344CB8AC3E}">
        <p14:creationId xmlns:p14="http://schemas.microsoft.com/office/powerpoint/2010/main" val="3680456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ítulo 1">
            <a:extLst>
              <a:ext uri="{FF2B5EF4-FFF2-40B4-BE49-F238E27FC236}">
                <a16:creationId xmlns:a16="http://schemas.microsoft.com/office/drawing/2014/main" id="{B4765B61-FEFF-EC4C-9832-AF813D0F2A68}"/>
              </a:ext>
            </a:extLst>
          </p:cNvPr>
          <p:cNvSpPr>
            <a:spLocks noGrp="1"/>
          </p:cNvSpPr>
          <p:nvPr>
            <p:ph type="title"/>
          </p:nvPr>
        </p:nvSpPr>
        <p:spPr>
          <a:xfrm>
            <a:off x="916020" y="1776550"/>
            <a:ext cx="3669161" cy="2760098"/>
          </a:xfrm>
        </p:spPr>
        <p:txBody>
          <a:bodyPr>
            <a:normAutofit/>
          </a:bodyPr>
          <a:lstStyle/>
          <a:p>
            <a:r>
              <a:rPr lang="es-ES" sz="4000" dirty="0">
                <a:solidFill>
                  <a:schemeClr val="tx2"/>
                </a:solidFill>
              </a:rPr>
              <a:t>            </a:t>
            </a:r>
            <a:r>
              <a:rPr lang="es-ES" sz="4000" b="1" dirty="0">
                <a:solidFill>
                  <a:schemeClr val="tx2"/>
                </a:solidFill>
              </a:rPr>
              <a:t>Madeleine </a:t>
            </a:r>
            <a:r>
              <a:rPr lang="es-ES" sz="4000" b="1" dirty="0" err="1">
                <a:solidFill>
                  <a:schemeClr val="tx2"/>
                </a:solidFill>
              </a:rPr>
              <a:t>Baranger</a:t>
            </a:r>
            <a:r>
              <a:rPr lang="es-ES" sz="4000" b="1" dirty="0">
                <a:solidFill>
                  <a:schemeClr val="tx2"/>
                </a:solidFill>
              </a:rPr>
              <a:t> </a:t>
            </a:r>
            <a:br>
              <a:rPr lang="es-ES" sz="4000" dirty="0">
                <a:solidFill>
                  <a:schemeClr val="tx2"/>
                </a:solidFill>
              </a:rPr>
            </a:br>
            <a:r>
              <a:rPr lang="es-ES" sz="2800" dirty="0">
                <a:solidFill>
                  <a:schemeClr val="tx2"/>
                </a:solidFill>
              </a:rPr>
              <a:t>(2003)</a:t>
            </a:r>
            <a:endParaRPr lang="es-AR" sz="2800" dirty="0">
              <a:solidFill>
                <a:schemeClr val="tx2"/>
              </a:solidFill>
            </a:endParaRPr>
          </a:p>
        </p:txBody>
      </p:sp>
      <p:sp>
        <p:nvSpPr>
          <p:cNvPr id="3" name="Marcador de contenido 2">
            <a:extLst>
              <a:ext uri="{FF2B5EF4-FFF2-40B4-BE49-F238E27FC236}">
                <a16:creationId xmlns:a16="http://schemas.microsoft.com/office/drawing/2014/main" id="{3A0AC0F1-3700-4C48-BFC3-9EE58F29BB19}"/>
              </a:ext>
            </a:extLst>
          </p:cNvPr>
          <p:cNvSpPr>
            <a:spLocks noGrp="1"/>
          </p:cNvSpPr>
          <p:nvPr>
            <p:ph idx="1"/>
          </p:nvPr>
        </p:nvSpPr>
        <p:spPr>
          <a:xfrm>
            <a:off x="6090574" y="801866"/>
            <a:ext cx="5306084" cy="5230634"/>
          </a:xfrm>
          <a:noFill/>
          <a:ln>
            <a:noFill/>
          </a:ln>
        </p:spPr>
        <p:txBody>
          <a:bodyPr anchor="ctr">
            <a:normAutofit/>
          </a:bodyPr>
          <a:lstStyle/>
          <a:p>
            <a:pPr marL="0" indent="0">
              <a:buNone/>
            </a:pPr>
            <a:r>
              <a:rPr lang="es-ES" sz="1800" i="1" dirty="0">
                <a:solidFill>
                  <a:schemeClr val="tx2"/>
                </a:solidFill>
              </a:rPr>
              <a:t>“Me importa afirmar de entrada mi convicción en que el funcionamiento de cualquier institución debe tener una </a:t>
            </a:r>
            <a:r>
              <a:rPr lang="es-ES" sz="1800" b="1" i="1" dirty="0">
                <a:solidFill>
                  <a:schemeClr val="tx2"/>
                </a:solidFill>
              </a:rPr>
              <a:t>relación bastante estrecha con su finalidad declarada y reconocida.</a:t>
            </a:r>
            <a:endParaRPr lang="es-AR" sz="1800" b="1" dirty="0">
              <a:solidFill>
                <a:schemeClr val="tx2"/>
              </a:solidFill>
            </a:endParaRPr>
          </a:p>
          <a:p>
            <a:pPr marL="0" indent="0">
              <a:buNone/>
            </a:pPr>
            <a:r>
              <a:rPr lang="es-ES" sz="1800" i="1" dirty="0">
                <a:solidFill>
                  <a:schemeClr val="tx2"/>
                </a:solidFill>
              </a:rPr>
              <a:t>  Tratándose de Psicoanálisis, </a:t>
            </a:r>
            <a:r>
              <a:rPr lang="es-ES" sz="1800" b="1" i="1" dirty="0">
                <a:solidFill>
                  <a:schemeClr val="tx2"/>
                </a:solidFill>
              </a:rPr>
              <a:t>tiene que regirse por lo específico de éste en comparación con otras disciplinas,</a:t>
            </a:r>
            <a:r>
              <a:rPr lang="es-ES" sz="1800" i="1" dirty="0">
                <a:solidFill>
                  <a:schemeClr val="tx2"/>
                </a:solidFill>
              </a:rPr>
              <a:t> aún con las que podrían parecer afines como la Medicina o la Psicología, pero también, y esto vale para cualquier disciplina científica, </a:t>
            </a:r>
            <a:r>
              <a:rPr lang="es-ES" sz="1800" b="1" i="1" dirty="0">
                <a:solidFill>
                  <a:schemeClr val="tx2"/>
                </a:solidFill>
              </a:rPr>
              <a:t>debe tener en cuenta las condiciones socioculturales en las cuales se inserta, y ante todo no olvidar la evolución misma de tal disciplina…”</a:t>
            </a:r>
            <a:endParaRPr lang="es-AR" sz="1800" b="1" dirty="0">
              <a:solidFill>
                <a:schemeClr val="tx2"/>
              </a:solidFill>
            </a:endParaRPr>
          </a:p>
          <a:p>
            <a:pPr marL="0" indent="0">
              <a:buNone/>
            </a:pPr>
            <a:endParaRPr lang="es-AR" sz="1800" dirty="0">
              <a:solidFill>
                <a:schemeClr val="tx2"/>
              </a:solidFill>
            </a:endParaRPr>
          </a:p>
          <a:p>
            <a:endParaRPr lang="es-AR" sz="1800" dirty="0">
              <a:solidFill>
                <a:schemeClr val="tx2"/>
              </a:solidFill>
            </a:endParaRPr>
          </a:p>
          <a:p>
            <a:r>
              <a:rPr lang="es-ES" sz="1800" dirty="0">
                <a:solidFill>
                  <a:schemeClr val="tx2"/>
                </a:solidFill>
              </a:rPr>
              <a:t>Formación psicoanalítica. La reforma del ´74 treinta años después. </a:t>
            </a:r>
            <a:r>
              <a:rPr lang="es-ES" sz="1800" i="1" dirty="0">
                <a:solidFill>
                  <a:schemeClr val="tx2"/>
                </a:solidFill>
              </a:rPr>
              <a:t>Revista de Psicoanálisis, LX</a:t>
            </a:r>
            <a:r>
              <a:rPr lang="es-ES" sz="1800" dirty="0">
                <a:solidFill>
                  <a:schemeClr val="tx2"/>
                </a:solidFill>
              </a:rPr>
              <a:t> (4). </a:t>
            </a:r>
            <a:endParaRPr lang="es-AR" sz="1800" dirty="0">
              <a:solidFill>
                <a:schemeClr val="tx2"/>
              </a:solidFill>
            </a:endParaRPr>
          </a:p>
          <a:p>
            <a:pPr marL="0" indent="0">
              <a:buNone/>
            </a:pPr>
            <a:r>
              <a:rPr lang="es-ES" sz="1800" dirty="0">
                <a:solidFill>
                  <a:schemeClr val="tx2"/>
                </a:solidFill>
              </a:rPr>
              <a:t> </a:t>
            </a:r>
            <a:endParaRPr lang="es-AR" sz="1800" dirty="0">
              <a:solidFill>
                <a:schemeClr val="tx2"/>
              </a:solidFill>
            </a:endParaRPr>
          </a:p>
          <a:p>
            <a:endParaRPr lang="es-AR" sz="1800" dirty="0">
              <a:solidFill>
                <a:schemeClr val="tx2"/>
              </a:solidFill>
            </a:endParaRPr>
          </a:p>
        </p:txBody>
      </p:sp>
    </p:spTree>
    <p:extLst>
      <p:ext uri="{BB962C8B-B14F-4D97-AF65-F5344CB8AC3E}">
        <p14:creationId xmlns:p14="http://schemas.microsoft.com/office/powerpoint/2010/main" val="423771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06B62D0-0FD1-B143-8AA5-E41606A2C392}"/>
              </a:ext>
            </a:extLst>
          </p:cNvPr>
          <p:cNvSpPr>
            <a:spLocks noGrp="1"/>
          </p:cNvSpPr>
          <p:nvPr>
            <p:ph type="title"/>
          </p:nvPr>
        </p:nvSpPr>
        <p:spPr>
          <a:xfrm>
            <a:off x="838200" y="365125"/>
            <a:ext cx="5558489" cy="1325563"/>
          </a:xfrm>
        </p:spPr>
        <p:txBody>
          <a:bodyPr>
            <a:normAutofit/>
          </a:bodyPr>
          <a:lstStyle/>
          <a:p>
            <a:r>
              <a:rPr lang="es-AR" dirty="0"/>
              <a:t>     Abel Fainstein </a:t>
            </a:r>
            <a:r>
              <a:rPr lang="es-AR" sz="2800" dirty="0"/>
              <a:t>2011</a:t>
            </a: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BFA8F42F-7D17-AA4F-902B-5FD38B76CCC4}"/>
              </a:ext>
            </a:extLst>
          </p:cNvPr>
          <p:cNvSpPr>
            <a:spLocks noGrp="1"/>
          </p:cNvSpPr>
          <p:nvPr>
            <p:ph idx="1"/>
          </p:nvPr>
        </p:nvSpPr>
        <p:spPr>
          <a:xfrm>
            <a:off x="838200" y="1825625"/>
            <a:ext cx="5558489" cy="4351338"/>
          </a:xfrm>
        </p:spPr>
        <p:txBody>
          <a:bodyPr>
            <a:normAutofit/>
          </a:bodyPr>
          <a:lstStyle/>
          <a:p>
            <a:pPr marL="0" indent="0">
              <a:buNone/>
            </a:pPr>
            <a:r>
              <a:rPr lang="es-ES" sz="1100" dirty="0"/>
              <a:t>      </a:t>
            </a:r>
            <a:r>
              <a:rPr lang="es-ES" sz="1400" b="1" dirty="0"/>
              <a:t>Institución en cada acción. </a:t>
            </a:r>
            <a:r>
              <a:rPr lang="es-ES" sz="1400" b="1" dirty="0" err="1"/>
              <a:t>Politicas</a:t>
            </a:r>
            <a:r>
              <a:rPr lang="es-ES" sz="1400" b="1" dirty="0"/>
              <a:t> institucionales. </a:t>
            </a:r>
          </a:p>
          <a:p>
            <a:r>
              <a:rPr lang="es-ES" sz="1400" dirty="0"/>
              <a:t>Institución como  </a:t>
            </a:r>
            <a:r>
              <a:rPr lang="es-ES" sz="1400" b="1" dirty="0"/>
              <a:t>lugar de trabajo para la circulación de la Teoría y la práctica articulada con el contexto científico y cultural. </a:t>
            </a:r>
            <a:endParaRPr lang="es-AR" sz="1400" b="1" dirty="0"/>
          </a:p>
          <a:p>
            <a:r>
              <a:rPr lang="es-ES" sz="1400" dirty="0"/>
              <a:t>“Lugar”  (Marc Auge) , </a:t>
            </a:r>
            <a:r>
              <a:rPr lang="es-ES" sz="1400" b="1" dirty="0"/>
              <a:t>de identidad, relacional e histórico</a:t>
            </a:r>
            <a:r>
              <a:rPr lang="es-ES" sz="1400" dirty="0"/>
              <a:t>, que </a:t>
            </a:r>
            <a:r>
              <a:rPr lang="es-ES" sz="1400" b="1" dirty="0"/>
              <a:t>marca la subjetividad de sus integrante</a:t>
            </a:r>
            <a:r>
              <a:rPr lang="es-ES" sz="1400" dirty="0"/>
              <a:t>s, más allá de sus singularidades. </a:t>
            </a:r>
          </a:p>
          <a:p>
            <a:r>
              <a:rPr lang="es-ES" sz="1400" dirty="0"/>
              <a:t>Importancia de los </a:t>
            </a:r>
            <a:r>
              <a:rPr lang="es-ES" sz="1400" b="1" dirty="0"/>
              <a:t>fenómenos de identificación y de dispositivos de  desidentificación.</a:t>
            </a:r>
            <a:endParaRPr lang="es-ES" sz="1400" dirty="0"/>
          </a:p>
          <a:p>
            <a:r>
              <a:rPr lang="es-ES" sz="1400" dirty="0"/>
              <a:t>Ese lugar sólo puede ser producto de una </a:t>
            </a:r>
            <a:r>
              <a:rPr lang="es-ES" sz="1400" b="1" dirty="0"/>
              <a:t>reflexión sistemática acerca de las relaciones entre los analistas,  </a:t>
            </a:r>
            <a:r>
              <a:rPr lang="es-ES" sz="1400" dirty="0"/>
              <a:t>basada en sus respectivos </a:t>
            </a:r>
            <a:r>
              <a:rPr lang="es-ES" sz="1400" b="1" dirty="0"/>
              <a:t>análisis personales</a:t>
            </a:r>
            <a:r>
              <a:rPr lang="es-ES" sz="1400" dirty="0"/>
              <a:t>, de manera de evitar los fenómenos perjudiciales derivados de la </a:t>
            </a:r>
            <a:r>
              <a:rPr lang="es-ES" sz="1400" b="1" dirty="0"/>
              <a:t>Psicología de las masas. </a:t>
            </a:r>
          </a:p>
          <a:p>
            <a:r>
              <a:rPr lang="es-ES" sz="1400" dirty="0"/>
              <a:t>La política institucional debe servir a ello generando el </a:t>
            </a:r>
            <a:r>
              <a:rPr lang="es-ES" sz="1400" b="1" dirty="0"/>
              <a:t>“ambiente facilitador” </a:t>
            </a:r>
            <a:r>
              <a:rPr lang="es-ES" sz="1400" dirty="0"/>
              <a:t>para dicha circulación y para poder trabajar sobre teorías y prácticas, </a:t>
            </a:r>
            <a:r>
              <a:rPr lang="es-ES" sz="1400" b="1" dirty="0"/>
              <a:t>evitando volverse un no lugar. </a:t>
            </a:r>
            <a:endParaRPr lang="es-AR" sz="1400" b="1" dirty="0"/>
          </a:p>
          <a:p>
            <a:r>
              <a:rPr lang="es-ES" sz="1400" dirty="0"/>
              <a:t>Es cuestión de </a:t>
            </a:r>
            <a:r>
              <a:rPr lang="es-ES" sz="1400" b="1" dirty="0"/>
              <a:t>poder pensar </a:t>
            </a:r>
            <a:r>
              <a:rPr lang="es-ES" sz="1400" b="1" dirty="0" err="1"/>
              <a:t>intra</a:t>
            </a:r>
            <a:r>
              <a:rPr lang="es-ES" sz="1400" b="1" dirty="0"/>
              <a:t>, inter y </a:t>
            </a:r>
            <a:r>
              <a:rPr lang="es-ES" sz="1400" b="1" dirty="0" err="1"/>
              <a:t>transdisciplinariamente</a:t>
            </a:r>
            <a:r>
              <a:rPr lang="es-ES" sz="1400" b="1" dirty="0"/>
              <a:t> los problemas que presenta nuestro campo de trabajo,</a:t>
            </a:r>
            <a:r>
              <a:rPr lang="es-ES" sz="1400" dirty="0"/>
              <a:t> poniendo en juego, aunque sin renunciar, a las respectivas marcas </a:t>
            </a:r>
            <a:r>
              <a:rPr lang="es-ES" sz="1400" dirty="0" err="1"/>
              <a:t>identificatorias</a:t>
            </a:r>
            <a:r>
              <a:rPr lang="es-ES" sz="1400" dirty="0"/>
              <a:t>.  </a:t>
            </a:r>
            <a:endParaRPr lang="es-AR" sz="1400" dirty="0"/>
          </a:p>
          <a:p>
            <a:endParaRPr lang="es-AR" sz="1100" dirty="0"/>
          </a:p>
          <a:p>
            <a:endParaRPr lang="es-AR" sz="11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3410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8D36C4E-0683-BD44-B1A7-E03BA46B2109}"/>
              </a:ext>
            </a:extLst>
          </p:cNvPr>
          <p:cNvSpPr>
            <a:spLocks noGrp="1"/>
          </p:cNvSpPr>
          <p:nvPr>
            <p:ph type="title"/>
          </p:nvPr>
        </p:nvSpPr>
        <p:spPr>
          <a:xfrm>
            <a:off x="686834" y="1153572"/>
            <a:ext cx="3200400" cy="4461163"/>
          </a:xfrm>
        </p:spPr>
        <p:txBody>
          <a:bodyPr>
            <a:normAutofit/>
          </a:bodyPr>
          <a:lstStyle/>
          <a:p>
            <a:r>
              <a:rPr lang="es-AR" dirty="0">
                <a:solidFill>
                  <a:srgbClr val="FFFFFF"/>
                </a:solidFill>
              </a:rPr>
              <a:t>                             J. Szpilka </a:t>
            </a:r>
            <a:br>
              <a:rPr lang="es-AR" dirty="0">
                <a:solidFill>
                  <a:srgbClr val="FFFFFF"/>
                </a:solidFill>
              </a:rPr>
            </a:br>
            <a:r>
              <a:rPr lang="es-AR" sz="2800" dirty="0">
                <a:solidFill>
                  <a:srgbClr val="FFFFFF"/>
                </a:solidFill>
              </a:rPr>
              <a:t>2002</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24872B5F-88F6-CF40-9DBC-1E2EE61B1D15}"/>
              </a:ext>
            </a:extLst>
          </p:cNvPr>
          <p:cNvSpPr>
            <a:spLocks noGrp="1"/>
          </p:cNvSpPr>
          <p:nvPr>
            <p:ph idx="1"/>
          </p:nvPr>
        </p:nvSpPr>
        <p:spPr>
          <a:xfrm>
            <a:off x="4447308" y="591344"/>
            <a:ext cx="6906491" cy="5585619"/>
          </a:xfrm>
        </p:spPr>
        <p:txBody>
          <a:bodyPr anchor="ctr">
            <a:normAutofit/>
          </a:bodyPr>
          <a:lstStyle/>
          <a:p>
            <a:r>
              <a:rPr lang="es-ES" sz="1800" dirty="0"/>
              <a:t>la naturaleza peculiar de </a:t>
            </a:r>
            <a:r>
              <a:rPr lang="es-ES" sz="1800" b="1" dirty="0"/>
              <a:t>lo inconsciente necesita ampararse en instituciones que lo abriguen</a:t>
            </a:r>
            <a:r>
              <a:rPr lang="es-ES" sz="1800" dirty="0"/>
              <a:t>, y, </a:t>
            </a:r>
            <a:r>
              <a:rPr lang="es-ES" sz="1800" b="1" dirty="0"/>
              <a:t>a la inversa,  paradójicamente, las estructuras institucionales necesitan, para subsistir, domesticar, apaciguar y aplacar al objeto cuya transmisión sostienen. </a:t>
            </a:r>
          </a:p>
          <a:p>
            <a:r>
              <a:rPr lang="es-ES" sz="1800" b="1" dirty="0"/>
              <a:t>cuanto más se alían saber y poder, más bloqueada queda la dialéctica del saber con la ignorancia, que es fundamental para el mantenimiento de la radicalidad de la hipótesis del inconsciente</a:t>
            </a:r>
            <a:r>
              <a:rPr lang="es-ES" sz="1800" dirty="0"/>
              <a:t>. </a:t>
            </a:r>
          </a:p>
          <a:p>
            <a:r>
              <a:rPr lang="es-ES" sz="1800" dirty="0"/>
              <a:t>se pueden buscar soluciones </a:t>
            </a:r>
            <a:r>
              <a:rPr lang="es-ES" sz="1800" b="1" dirty="0"/>
              <a:t>desde la razón y desde la verdad</a:t>
            </a:r>
            <a:r>
              <a:rPr lang="es-ES" sz="1800" dirty="0"/>
              <a:t>. </a:t>
            </a:r>
          </a:p>
          <a:p>
            <a:r>
              <a:rPr lang="es-ES" sz="1800" dirty="0"/>
              <a:t>las </a:t>
            </a:r>
            <a:r>
              <a:rPr lang="es-ES" sz="1800" b="1" dirty="0"/>
              <a:t>reformas</a:t>
            </a:r>
            <a:r>
              <a:rPr lang="es-ES" sz="1800" dirty="0"/>
              <a:t> apuntan a la razón : atenuación o disolución de estamentos diferenciales, comisiones de enseñanza con profesores y candidatos,  currículums libres en busca de identificaciones de trabajo y producciones más en consonancia con el deseo no secuestrado de cada sujeto particular. </a:t>
            </a:r>
          </a:p>
          <a:p>
            <a:r>
              <a:rPr lang="es-ES" sz="1800" dirty="0"/>
              <a:t>solo la </a:t>
            </a:r>
            <a:r>
              <a:rPr lang="es-ES" sz="1800" b="1" dirty="0"/>
              <a:t>subversión del propio análisis </a:t>
            </a:r>
            <a:r>
              <a:rPr lang="es-ES" sz="1800" dirty="0"/>
              <a:t>apuntaría a la </a:t>
            </a:r>
            <a:r>
              <a:rPr lang="es-ES" sz="1800" b="1" dirty="0"/>
              <a:t>verdad. </a:t>
            </a:r>
            <a:endParaRPr lang="es-AR" sz="1800" b="1" dirty="0"/>
          </a:p>
          <a:p>
            <a:r>
              <a:rPr lang="es-ES" sz="1800" dirty="0"/>
              <a:t>la formación debería estar más centrada en la subversión de la cura, que en la adaptación a la Institución</a:t>
            </a:r>
            <a:endParaRPr lang="es-AR" sz="1800" dirty="0"/>
          </a:p>
        </p:txBody>
      </p:sp>
    </p:spTree>
    <p:extLst>
      <p:ext uri="{BB962C8B-B14F-4D97-AF65-F5344CB8AC3E}">
        <p14:creationId xmlns:p14="http://schemas.microsoft.com/office/powerpoint/2010/main" val="332211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8AA92847-9008-F443-A7AE-C01B94120822}"/>
              </a:ext>
            </a:extLst>
          </p:cNvPr>
          <p:cNvSpPr>
            <a:spLocks noGrp="1"/>
          </p:cNvSpPr>
          <p:nvPr>
            <p:ph idx="1"/>
          </p:nvPr>
        </p:nvSpPr>
        <p:spPr>
          <a:xfrm>
            <a:off x="838200" y="1461360"/>
            <a:ext cx="5536397" cy="3935281"/>
          </a:xfrm>
        </p:spPr>
        <p:txBody>
          <a:bodyPr>
            <a:normAutofit/>
          </a:bodyPr>
          <a:lstStyle/>
          <a:p>
            <a:r>
              <a:rPr lang="es-ES" sz="1800" i="1" dirty="0"/>
              <a:t>“la </a:t>
            </a:r>
            <a:r>
              <a:rPr lang="es-ES" sz="1800" b="1" i="1" dirty="0"/>
              <a:t>ilusión de querer determinar el futuro institucional reglamentando y uniformando el saber, la formación, la clínica, la ética”.</a:t>
            </a:r>
            <a:r>
              <a:rPr lang="es-ES" sz="1800" b="1" dirty="0"/>
              <a:t> </a:t>
            </a:r>
          </a:p>
          <a:p>
            <a:r>
              <a:rPr lang="es-ES" sz="1800" dirty="0"/>
              <a:t>Pero…</a:t>
            </a:r>
            <a:r>
              <a:rPr lang="es-ES" sz="1800" b="1" dirty="0"/>
              <a:t>reglamentando</a:t>
            </a:r>
            <a:r>
              <a:rPr lang="es-ES" sz="1800" dirty="0"/>
              <a:t> es diferente de </a:t>
            </a:r>
            <a:r>
              <a:rPr lang="es-ES" sz="1800" b="1" dirty="0"/>
              <a:t>uniformando</a:t>
            </a:r>
            <a:endParaRPr lang="es-AR" sz="1800" b="1" dirty="0"/>
          </a:p>
          <a:p>
            <a:r>
              <a:rPr lang="es-ES" sz="1800" i="1" dirty="0"/>
              <a:t>“</a:t>
            </a:r>
            <a:r>
              <a:rPr lang="es-ES" sz="1800" b="1" i="1" dirty="0"/>
              <a:t>No se trata de que no haya reglas, sino que el exceso de éstas las vuelve absurdas y pueden, al desmentir la singularidad, instalar la religiosidad del hábito, de lo que cambia para que nada cambie.</a:t>
            </a:r>
          </a:p>
          <a:p>
            <a:r>
              <a:rPr lang="es-ES" sz="1800" i="1" dirty="0"/>
              <a:t>…el más mínimo intento de </a:t>
            </a:r>
            <a:r>
              <a:rPr lang="es-ES" sz="1800" i="1" dirty="0" err="1"/>
              <a:t>uniformación</a:t>
            </a:r>
            <a:r>
              <a:rPr lang="es-ES" sz="1800" i="1" dirty="0"/>
              <a:t> en la enseñanza y de unificación de los contenidos y producciones institucionales, remite a la </a:t>
            </a:r>
            <a:r>
              <a:rPr lang="es-ES" sz="1800" b="1" i="1" dirty="0"/>
              <a:t>nostalgia del absoluto”.</a:t>
            </a:r>
            <a:endParaRPr lang="es-AR" sz="1800" b="1" dirty="0"/>
          </a:p>
          <a:p>
            <a:endParaRPr lang="es-AR" sz="1800" dirty="0"/>
          </a:p>
        </p:txBody>
      </p:sp>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300AFBA2-B7FE-874C-BE28-2A945BE8B326}"/>
              </a:ext>
            </a:extLst>
          </p:cNvPr>
          <p:cNvSpPr>
            <a:spLocks noGrp="1"/>
          </p:cNvSpPr>
          <p:nvPr>
            <p:ph type="title"/>
          </p:nvPr>
        </p:nvSpPr>
        <p:spPr>
          <a:xfrm>
            <a:off x="7474281" y="1396686"/>
            <a:ext cx="3240506" cy="4064628"/>
          </a:xfrm>
        </p:spPr>
        <p:txBody>
          <a:bodyPr>
            <a:normAutofit/>
          </a:bodyPr>
          <a:lstStyle/>
          <a:p>
            <a:r>
              <a:rPr lang="es-ES" dirty="0">
                <a:solidFill>
                  <a:srgbClr val="FFFFFF"/>
                </a:solidFill>
              </a:rPr>
              <a:t>                  Mirta </a:t>
            </a:r>
            <a:r>
              <a:rPr lang="es-ES" dirty="0" err="1">
                <a:solidFill>
                  <a:srgbClr val="FFFFFF"/>
                </a:solidFill>
              </a:rPr>
              <a:t>Goldstein</a:t>
            </a:r>
            <a:r>
              <a:rPr lang="es-ES" dirty="0">
                <a:solidFill>
                  <a:srgbClr val="FFFFFF"/>
                </a:solidFill>
              </a:rPr>
              <a:t> </a:t>
            </a:r>
            <a:r>
              <a:rPr lang="es-ES" sz="2800" dirty="0">
                <a:solidFill>
                  <a:srgbClr val="FFFFFF"/>
                </a:solidFill>
              </a:rPr>
              <a:t>2011</a:t>
            </a:r>
            <a:r>
              <a:rPr lang="es-ES" dirty="0">
                <a:solidFill>
                  <a:srgbClr val="FFFFFF"/>
                </a:solidFill>
              </a:rPr>
              <a:t> </a:t>
            </a:r>
            <a:endParaRPr lang="es-AR" dirty="0">
              <a:solidFill>
                <a:srgbClr val="FFFFFF"/>
              </a:solidFill>
            </a:endParaRPr>
          </a:p>
        </p:txBody>
      </p:sp>
    </p:spTree>
    <p:extLst>
      <p:ext uri="{BB962C8B-B14F-4D97-AF65-F5344CB8AC3E}">
        <p14:creationId xmlns:p14="http://schemas.microsoft.com/office/powerpoint/2010/main" val="52765382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TotalTime>
  <Words>1931</Words>
  <Application>Microsoft Macintosh PowerPoint</Application>
  <PresentationFormat>Panorámica</PresentationFormat>
  <Paragraphs>181</Paragraphs>
  <Slides>30</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30</vt:i4>
      </vt:variant>
    </vt:vector>
  </HeadingPairs>
  <TitlesOfParts>
    <vt:vector size="34" baseType="lpstr">
      <vt:lpstr>Arial</vt:lpstr>
      <vt:lpstr>Calibri</vt:lpstr>
      <vt:lpstr>Calibri Light</vt:lpstr>
      <vt:lpstr>Tema de Office</vt:lpstr>
      <vt:lpstr>La Institución  Psicoanalítica</vt:lpstr>
      <vt:lpstr>                           2000-2020</vt:lpstr>
      <vt:lpstr>El porvenir de una ilusión  (S. Freud 1927)</vt:lpstr>
      <vt:lpstr>                    Arnold Richards</vt:lpstr>
      <vt:lpstr>                 Moustapha Safouan 1997 de Victoria Korin</vt:lpstr>
      <vt:lpstr>            Madeleine Baranger  (2003)</vt:lpstr>
      <vt:lpstr>     Abel Fainstein 2011</vt:lpstr>
      <vt:lpstr>                             J. Szpilka  2002</vt:lpstr>
      <vt:lpstr>                  Mirta Goldstein 2011 </vt:lpstr>
      <vt:lpstr>                            Chawki Azouri  1995 de Victoria Korin</vt:lpstr>
      <vt:lpstr>Piera Aulagnier                 (2005)</vt:lpstr>
      <vt:lpstr>                      Jacques Alain Miller</vt:lpstr>
      <vt:lpstr>                      Análisis del analista               </vt:lpstr>
      <vt:lpstr>               Transferencia con la institución</vt:lpstr>
      <vt:lpstr>               Transferencia con la institución</vt:lpstr>
      <vt:lpstr>                           D.Kirsner  2004</vt:lpstr>
      <vt:lpstr>                S. Freud - S.Bolognini </vt:lpstr>
      <vt:lpstr>         Pensamiento Colectivo  L. Fleck por A. Richard</vt:lpstr>
      <vt:lpstr>     SSK para la transmisión (Richards)</vt:lpstr>
      <vt:lpstr>                          Bildung  </vt:lpstr>
      <vt:lpstr>Juan C. Capo  y  Javier García</vt:lpstr>
      <vt:lpstr>                            FRONTERAS Trabajo en el limite</vt:lpstr>
      <vt:lpstr>                          </vt:lpstr>
      <vt:lpstr>                              </vt:lpstr>
      <vt:lpstr>                             Interno- Externo?</vt:lpstr>
      <vt:lpstr>       FRONTERAS LIMITES BORDES</vt:lpstr>
      <vt:lpstr>                          FRONTERAS ABIERTAS</vt:lpstr>
      <vt:lpstr>                           20 años de políticas institucionales                                  2000-2020</vt:lpstr>
      <vt:lpstr>                             2020-2040</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Institución  Psicoanalítica</dc:title>
  <dc:creator>Abel Fainstein</dc:creator>
  <cp:lastModifiedBy>Abel Fainstein</cp:lastModifiedBy>
  <cp:revision>5</cp:revision>
  <dcterms:created xsi:type="dcterms:W3CDTF">2020-10-25T15:13:20Z</dcterms:created>
  <dcterms:modified xsi:type="dcterms:W3CDTF">2020-10-26T01:58:59Z</dcterms:modified>
</cp:coreProperties>
</file>